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ti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5"/>
  </p:notesMasterIdLst>
  <p:sldIdLst>
    <p:sldId id="848" r:id="rId2"/>
    <p:sldId id="2078" r:id="rId3"/>
    <p:sldId id="2079" r:id="rId4"/>
    <p:sldId id="2080" r:id="rId5"/>
    <p:sldId id="2081" r:id="rId6"/>
    <p:sldId id="2085" r:id="rId7"/>
    <p:sldId id="2082" r:id="rId8"/>
    <p:sldId id="2086" r:id="rId9"/>
    <p:sldId id="2162" r:id="rId10"/>
    <p:sldId id="2087" r:id="rId11"/>
    <p:sldId id="2088" r:id="rId12"/>
    <p:sldId id="2089" r:id="rId13"/>
    <p:sldId id="2090" r:id="rId14"/>
    <p:sldId id="2093" r:id="rId15"/>
    <p:sldId id="2094" r:id="rId16"/>
    <p:sldId id="2096" r:id="rId17"/>
    <p:sldId id="2097" r:id="rId18"/>
    <p:sldId id="2098" r:id="rId19"/>
    <p:sldId id="2099" r:id="rId20"/>
    <p:sldId id="2100" r:id="rId21"/>
    <p:sldId id="2101" r:id="rId22"/>
    <p:sldId id="2102" r:id="rId23"/>
    <p:sldId id="2103" r:id="rId24"/>
    <p:sldId id="2104" r:id="rId25"/>
    <p:sldId id="2105" r:id="rId26"/>
    <p:sldId id="2106" r:id="rId27"/>
    <p:sldId id="2107" r:id="rId28"/>
    <p:sldId id="2108" r:id="rId29"/>
    <p:sldId id="2112" r:id="rId30"/>
    <p:sldId id="2113" r:id="rId31"/>
    <p:sldId id="2114" r:id="rId32"/>
    <p:sldId id="2116" r:id="rId33"/>
    <p:sldId id="2117" r:id="rId34"/>
    <p:sldId id="2121" r:id="rId35"/>
    <p:sldId id="2122" r:id="rId36"/>
    <p:sldId id="2123" r:id="rId37"/>
    <p:sldId id="2124" r:id="rId38"/>
    <p:sldId id="2125" r:id="rId39"/>
    <p:sldId id="2126" r:id="rId40"/>
    <p:sldId id="2127" r:id="rId41"/>
    <p:sldId id="2128" r:id="rId42"/>
    <p:sldId id="2131" r:id="rId43"/>
    <p:sldId id="2132" r:id="rId44"/>
    <p:sldId id="2133" r:id="rId45"/>
    <p:sldId id="2136" r:id="rId46"/>
    <p:sldId id="2137" r:id="rId47"/>
    <p:sldId id="2163" r:id="rId48"/>
    <p:sldId id="2138" r:id="rId49"/>
    <p:sldId id="2140" r:id="rId50"/>
    <p:sldId id="2141" r:id="rId51"/>
    <p:sldId id="2142" r:id="rId52"/>
    <p:sldId id="2143" r:id="rId53"/>
    <p:sldId id="2144" r:id="rId54"/>
    <p:sldId id="2145" r:id="rId55"/>
    <p:sldId id="2146" r:id="rId56"/>
    <p:sldId id="2148" r:id="rId57"/>
    <p:sldId id="2149" r:id="rId58"/>
    <p:sldId id="2151" r:id="rId59"/>
    <p:sldId id="2154" r:id="rId60"/>
    <p:sldId id="2153" r:id="rId61"/>
    <p:sldId id="2164" r:id="rId62"/>
    <p:sldId id="2165" r:id="rId63"/>
    <p:sldId id="2166" r:id="rId6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450" autoAdjust="0"/>
  </p:normalViewPr>
  <p:slideViewPr>
    <p:cSldViewPr snapToGrid="0">
      <p:cViewPr varScale="1">
        <p:scale>
          <a:sx n="60" d="100"/>
          <a:sy n="60" d="100"/>
        </p:scale>
        <p:origin x="-94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8/26/2019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155665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9</a:t>
            </a:fld>
            <a:endParaRPr lang="en-US"/>
          </a:p>
        </p:txBody>
      </p:sp>
    </p:spTree>
    <p:extLst>
      <p:ext uri="{BB962C8B-B14F-4D97-AF65-F5344CB8AC3E}">
        <p14:creationId xmlns:p14="http://schemas.microsoft.com/office/powerpoint/2010/main" val="3167188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37</a:t>
            </a:fld>
            <a:endParaRPr lang="en-US"/>
          </a:p>
        </p:txBody>
      </p:sp>
    </p:spTree>
    <p:extLst>
      <p:ext uri="{BB962C8B-B14F-4D97-AF65-F5344CB8AC3E}">
        <p14:creationId xmlns:p14="http://schemas.microsoft.com/office/powerpoint/2010/main" val="1967103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 = open(</a:t>
            </a:r>
            <a:r>
              <a:rPr lang="en-US" altLang="zh-CN" dirty="0" err="1" smtClean="0"/>
              <a:t>r"H</a:t>
            </a:r>
            <a:r>
              <a:rPr lang="en-US" altLang="zh-CN" dirty="0" smtClean="0"/>
              <a:t>:\python(2018)\</a:t>
            </a:r>
            <a:r>
              <a:rPr lang="en-US" altLang="zh-CN" dirty="0" err="1" smtClean="0"/>
              <a:t>test.txt",'r</a:t>
            </a:r>
            <a:r>
              <a:rPr lang="en-US" altLang="zh-CN" dirty="0" smtClean="0"/>
              <a:t>')</a:t>
            </a:r>
          </a:p>
          <a:p>
            <a:r>
              <a:rPr lang="en-US" altLang="zh-CN" dirty="0" err="1" smtClean="0"/>
              <a:t>f.read</a:t>
            </a:r>
            <a:r>
              <a:rPr lang="en-US" altLang="zh-CN" dirty="0" smtClean="0"/>
              <a:t>()</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38</a:t>
            </a:fld>
            <a:endParaRPr lang="en-US"/>
          </a:p>
        </p:txBody>
      </p:sp>
    </p:spTree>
    <p:extLst>
      <p:ext uri="{BB962C8B-B14F-4D97-AF65-F5344CB8AC3E}">
        <p14:creationId xmlns:p14="http://schemas.microsoft.com/office/powerpoint/2010/main" val="3726834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40</a:t>
            </a:fld>
            <a:endParaRPr lang="en-US"/>
          </a:p>
        </p:txBody>
      </p:sp>
    </p:spTree>
    <p:extLst>
      <p:ext uri="{BB962C8B-B14F-4D97-AF65-F5344CB8AC3E}">
        <p14:creationId xmlns:p14="http://schemas.microsoft.com/office/powerpoint/2010/main" val="25660614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import </a:t>
            </a:r>
            <a:r>
              <a:rPr lang="en-US" altLang="zh-CN" dirty="0" smtClean="0"/>
              <a:t>random</a:t>
            </a:r>
            <a:br>
              <a:rPr lang="en-US" altLang="zh-CN" dirty="0" smtClean="0"/>
            </a:br>
            <a:r>
              <a:rPr lang="en-US" altLang="zh-CN" dirty="0" smtClean="0"/>
              <a:t>ls = []</a:t>
            </a:r>
            <a:br>
              <a:rPr lang="en-US" altLang="zh-CN" dirty="0" smtClean="0"/>
            </a:br>
            <a:r>
              <a:rPr lang="en-US" altLang="zh-CN" sz="1200" kern="1200" dirty="0" smtClean="0">
                <a:solidFill>
                  <a:schemeClr val="tx1"/>
                </a:solidFill>
                <a:effectLst/>
                <a:latin typeface="+mn-lt"/>
                <a:ea typeface="+mn-ea"/>
                <a:cs typeface="+mn-cs"/>
              </a:rPr>
              <a:t>for </a:t>
            </a:r>
            <a:r>
              <a:rPr lang="en-US" altLang="zh-CN" dirty="0" err="1" smtClean="0"/>
              <a:t>i</a:t>
            </a:r>
            <a:r>
              <a:rPr lang="en-US" altLang="zh-CN" dirty="0" smtClean="0"/>
              <a:t> </a:t>
            </a:r>
            <a:r>
              <a:rPr lang="en-US" altLang="zh-CN" sz="1200" kern="1200" dirty="0" smtClean="0">
                <a:solidFill>
                  <a:schemeClr val="tx1"/>
                </a:solidFill>
                <a:effectLst/>
                <a:latin typeface="+mn-lt"/>
                <a:ea typeface="+mn-ea"/>
                <a:cs typeface="+mn-cs"/>
              </a:rPr>
              <a:t>in range</a:t>
            </a:r>
            <a:r>
              <a:rPr lang="en-US" altLang="zh-CN" dirty="0" smtClean="0"/>
              <a:t>(</a:t>
            </a:r>
            <a:r>
              <a:rPr lang="en-US" altLang="zh-CN" sz="1200" kern="1200" dirty="0" smtClean="0">
                <a:solidFill>
                  <a:schemeClr val="tx1"/>
                </a:solidFill>
                <a:effectLst/>
                <a:latin typeface="+mn-lt"/>
                <a:ea typeface="+mn-ea"/>
                <a:cs typeface="+mn-cs"/>
              </a:rPr>
              <a:t>1, 10</a:t>
            </a:r>
            <a:r>
              <a:rPr lang="en-US" altLang="zh-CN" dirty="0" smtClean="0"/>
              <a:t>):</a:t>
            </a:r>
            <a:br>
              <a:rPr lang="en-US" altLang="zh-CN" dirty="0" smtClean="0"/>
            </a:br>
            <a:r>
              <a:rPr lang="en-US" altLang="zh-CN" dirty="0" smtClean="0"/>
              <a:t>    </a:t>
            </a:r>
            <a:r>
              <a:rPr lang="en-US" altLang="zh-CN" dirty="0" err="1" smtClean="0"/>
              <a:t>ls.append</a:t>
            </a:r>
            <a:r>
              <a:rPr lang="en-US" altLang="zh-CN" dirty="0" smtClean="0"/>
              <a:t>(</a:t>
            </a:r>
            <a:r>
              <a:rPr lang="en-US" altLang="zh-CN" dirty="0" err="1" smtClean="0"/>
              <a:t>random.randint</a:t>
            </a:r>
            <a:r>
              <a:rPr lang="en-US" altLang="zh-CN" dirty="0" smtClean="0"/>
              <a:t>(</a:t>
            </a:r>
            <a:r>
              <a:rPr lang="en-US" altLang="zh-CN" sz="1200" kern="1200" dirty="0" smtClean="0">
                <a:solidFill>
                  <a:schemeClr val="tx1"/>
                </a:solidFill>
                <a:effectLst/>
                <a:latin typeface="+mn-lt"/>
                <a:ea typeface="+mn-ea"/>
                <a:cs typeface="+mn-cs"/>
              </a:rPr>
              <a:t>1, 100</a:t>
            </a:r>
            <a:r>
              <a:rPr lang="en-US" altLang="zh-CN" dirty="0" smtClean="0"/>
              <a:t>))</a:t>
            </a:r>
            <a:br>
              <a:rPr lang="en-US" altLang="zh-CN" dirty="0" smtClean="0"/>
            </a:br>
            <a:r>
              <a:rPr lang="en-US" altLang="zh-CN" sz="1200" kern="1200" dirty="0" smtClean="0">
                <a:solidFill>
                  <a:schemeClr val="tx1"/>
                </a:solidFill>
                <a:effectLst/>
                <a:latin typeface="+mn-lt"/>
                <a:ea typeface="+mn-ea"/>
                <a:cs typeface="+mn-cs"/>
              </a:rPr>
              <a:t>print</a:t>
            </a:r>
            <a:r>
              <a:rPr lang="en-US" altLang="zh-CN" dirty="0" smtClean="0"/>
              <a:t>(</a:t>
            </a:r>
            <a:r>
              <a:rPr lang="en-US" altLang="zh-CN" sz="1200" kern="1200" dirty="0" smtClean="0">
                <a:solidFill>
                  <a:schemeClr val="tx1"/>
                </a:solidFill>
                <a:effectLst/>
                <a:latin typeface="+mn-lt"/>
                <a:ea typeface="+mn-ea"/>
                <a:cs typeface="+mn-cs"/>
              </a:rPr>
              <a:t>max</a:t>
            </a:r>
            <a:r>
              <a:rPr lang="en-US" altLang="zh-CN" dirty="0" smtClean="0"/>
              <a:t>(ls)</a:t>
            </a:r>
            <a:r>
              <a:rPr lang="en-US" altLang="zh-CN" sz="1200" kern="1200" dirty="0" smtClean="0">
                <a:solidFill>
                  <a:schemeClr val="tx1"/>
                </a:solidFill>
                <a:effectLst/>
                <a:latin typeface="+mn-lt"/>
                <a:ea typeface="+mn-ea"/>
                <a:cs typeface="+mn-cs"/>
              </a:rPr>
              <a:t>, min</a:t>
            </a:r>
            <a:r>
              <a:rPr lang="en-US" altLang="zh-CN" dirty="0" smtClean="0"/>
              <a:t>(ls)</a:t>
            </a:r>
            <a:r>
              <a:rPr lang="en-US" altLang="zh-CN" sz="1200" kern="1200" dirty="0" smtClean="0">
                <a:solidFill>
                  <a:schemeClr val="tx1"/>
                </a:solidFill>
                <a:effectLst/>
                <a:latin typeface="+mn-lt"/>
                <a:ea typeface="+mn-ea"/>
                <a:cs typeface="+mn-cs"/>
              </a:rPr>
              <a:t>, sum</a:t>
            </a:r>
            <a:r>
              <a:rPr lang="en-US" altLang="zh-CN" dirty="0" smtClean="0"/>
              <a:t>(ls))</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48</a:t>
            </a:fld>
            <a:endParaRPr lang="en-US"/>
          </a:p>
        </p:txBody>
      </p:sp>
    </p:spTree>
    <p:extLst>
      <p:ext uri="{BB962C8B-B14F-4D97-AF65-F5344CB8AC3E}">
        <p14:creationId xmlns:p14="http://schemas.microsoft.com/office/powerpoint/2010/main" val="958265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51</a:t>
            </a:fld>
            <a:endParaRPr lang="en-US"/>
          </a:p>
        </p:txBody>
      </p:sp>
    </p:spTree>
    <p:extLst>
      <p:ext uri="{BB962C8B-B14F-4D97-AF65-F5344CB8AC3E}">
        <p14:creationId xmlns:p14="http://schemas.microsoft.com/office/powerpoint/2010/main" val="19863046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reverse=False </a:t>
            </a:r>
            <a:r>
              <a:rPr lang="zh-CN" altLang="en-US" dirty="0" smtClean="0"/>
              <a:t>升序</a:t>
            </a:r>
            <a:endParaRPr lang="en-US" altLang="zh-CN" dirty="0" smtClean="0"/>
          </a:p>
          <a:p>
            <a:r>
              <a:rPr lang="en-US" altLang="zh-CN" dirty="0" smtClean="0"/>
              <a:t>reverse=True  </a:t>
            </a:r>
            <a:r>
              <a:rPr lang="zh-CN" altLang="en-US" dirty="0" smtClean="0"/>
              <a:t>降序</a:t>
            </a:r>
            <a:endParaRPr lang="en-US" altLang="zh-CN" dirty="0" smtClean="0"/>
          </a:p>
          <a:p>
            <a:r>
              <a:rPr lang="zh-CN" altLang="en-US" dirty="0" smtClean="0"/>
              <a:t>字符</a:t>
            </a:r>
            <a:r>
              <a:rPr lang="en-US" altLang="zh-CN" dirty="0" smtClean="0"/>
              <a:t>10</a:t>
            </a:r>
            <a:r>
              <a:rPr lang="zh-CN" altLang="en-US" dirty="0" smtClean="0"/>
              <a:t>拆分为</a:t>
            </a:r>
            <a:r>
              <a:rPr lang="en-US" altLang="zh-CN" dirty="0" smtClean="0"/>
              <a:t>1</a:t>
            </a:r>
            <a:r>
              <a:rPr lang="zh-CN" altLang="en-US" dirty="0" smtClean="0"/>
              <a:t>和</a:t>
            </a:r>
            <a:r>
              <a:rPr lang="en-US" altLang="zh-CN" dirty="0" smtClean="0"/>
              <a:t>0</a:t>
            </a:r>
          </a:p>
          <a:p>
            <a:r>
              <a:rPr lang="en-US" altLang="zh-CN" dirty="0" err="1" smtClean="0"/>
              <a:t>x.sort</a:t>
            </a:r>
            <a:r>
              <a:rPr lang="en-US" altLang="zh-CN" dirty="0" smtClean="0"/>
              <a:t>()</a:t>
            </a:r>
            <a:r>
              <a:rPr lang="zh-CN" altLang="en-US" dirty="0" smtClean="0"/>
              <a:t>与</a:t>
            </a:r>
            <a:r>
              <a:rPr lang="en-US" altLang="zh-CN" dirty="0" smtClean="0"/>
              <a:t>sorted(x)</a:t>
            </a:r>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52</a:t>
            </a:fld>
            <a:endParaRPr lang="en-US"/>
          </a:p>
        </p:txBody>
      </p:sp>
    </p:spTree>
    <p:extLst>
      <p:ext uri="{BB962C8B-B14F-4D97-AF65-F5344CB8AC3E}">
        <p14:creationId xmlns:p14="http://schemas.microsoft.com/office/powerpoint/2010/main" val="1158277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enumerate[</a:t>
            </a:r>
            <a:r>
              <a:rPr lang="en-US" altLang="zh-CN" sz="1200" kern="1200" dirty="0" err="1" smtClean="0">
                <a:solidFill>
                  <a:schemeClr val="tx1"/>
                </a:solidFill>
                <a:effectLst/>
                <a:latin typeface="+mn-lt"/>
                <a:ea typeface="+mn-ea"/>
                <a:cs typeface="+mn-cs"/>
              </a:rPr>
              <a:t>ɪˈnju:məreɪt</a:t>
            </a:r>
            <a:r>
              <a:rPr lang="en-US" altLang="zh-CN" sz="1200" kern="1200" dirty="0" smtClean="0">
                <a:solidFill>
                  <a:schemeClr val="tx1"/>
                </a:solidFill>
                <a:effectLst/>
                <a:latin typeface="+mn-lt"/>
                <a:ea typeface="+mn-ea"/>
                <a:cs typeface="+mn-cs"/>
              </a:rPr>
              <a:t>]</a:t>
            </a:r>
          </a:p>
          <a:p>
            <a:r>
              <a:rPr lang="en-US" altLang="zh-CN" sz="1200" dirty="0" smtClean="0">
                <a:latin typeface="Consolas" panose="020B0609020204030204" charset="0"/>
              </a:rPr>
              <a:t>Items:‘a’:97</a:t>
            </a:r>
            <a:r>
              <a:rPr lang="zh-CN" altLang="en-US" sz="1200" dirty="0" smtClean="0">
                <a:latin typeface="Consolas" panose="020B0609020204030204" charset="0"/>
              </a:rPr>
              <a:t>、</a:t>
            </a:r>
            <a:r>
              <a:rPr lang="en-US" altLang="zh-CN" sz="1200" dirty="0" smtClean="0">
                <a:latin typeface="Consolas" panose="020B0609020204030204" charset="0"/>
              </a:rPr>
              <a:t>‘b’:98</a:t>
            </a:r>
            <a:r>
              <a:rPr lang="zh-CN" altLang="en-US" sz="1200" dirty="0" smtClean="0">
                <a:latin typeface="Consolas" panose="020B0609020204030204" charset="0"/>
              </a:rPr>
              <a:t>、</a:t>
            </a:r>
            <a:r>
              <a:rPr lang="en-US" altLang="zh-CN" sz="1200" dirty="0" smtClean="0">
                <a:latin typeface="Consolas" panose="020B0609020204030204" charset="0"/>
              </a:rPr>
              <a:t>'c':99</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54</a:t>
            </a:fld>
            <a:endParaRPr lang="en-US"/>
          </a:p>
        </p:txBody>
      </p:sp>
    </p:spTree>
    <p:extLst>
      <p:ext uri="{BB962C8B-B14F-4D97-AF65-F5344CB8AC3E}">
        <p14:creationId xmlns:p14="http://schemas.microsoft.com/office/powerpoint/2010/main" val="1632716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a+bi</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c+di</a:t>
            </a:r>
            <a:r>
              <a:rPr lang="en-US" altLang="zh-CN" sz="1200" b="0" i="0" kern="1200" dirty="0" smtClean="0">
                <a:solidFill>
                  <a:schemeClr val="tx1"/>
                </a:solidFill>
                <a:effectLst/>
                <a:latin typeface="+mn-lt"/>
                <a:ea typeface="+mn-ea"/>
                <a:cs typeface="+mn-cs"/>
              </a:rPr>
              <a:t>)=(ac-</a:t>
            </a:r>
            <a:r>
              <a:rPr lang="en-US" altLang="zh-CN" sz="1200" b="0" i="0" kern="1200" dirty="0" err="1" smtClean="0">
                <a:solidFill>
                  <a:schemeClr val="tx1"/>
                </a:solidFill>
                <a:effectLst/>
                <a:latin typeface="+mn-lt"/>
                <a:ea typeface="+mn-ea"/>
                <a:cs typeface="+mn-cs"/>
              </a:rPr>
              <a:t>bd</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bc+ad</a:t>
            </a:r>
            <a:r>
              <a:rPr lang="en-US" altLang="zh-CN" sz="1200" b="0" i="0" kern="1200" dirty="0" smtClean="0">
                <a:solidFill>
                  <a:schemeClr val="tx1"/>
                </a:solidFill>
                <a:effectLst/>
                <a:latin typeface="+mn-lt"/>
                <a:ea typeface="+mn-ea"/>
                <a:cs typeface="+mn-cs"/>
              </a:rPr>
              <a:t>)I</a:t>
            </a:r>
          </a:p>
          <a:p>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a+bi</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c+di</a:t>
            </a:r>
            <a:r>
              <a:rPr lang="en-US" altLang="zh-CN" sz="1200" b="0" i="0" kern="1200" dirty="0" smtClean="0">
                <a:solidFill>
                  <a:schemeClr val="tx1"/>
                </a:solidFill>
                <a:effectLst/>
                <a:latin typeface="+mn-lt"/>
                <a:ea typeface="+mn-ea"/>
                <a:cs typeface="+mn-cs"/>
              </a:rPr>
              <a:t>)=(a-c)+(b-d)I</a:t>
            </a:r>
          </a:p>
          <a:p>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a+bi</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c+di</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a+c</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b+d</a:t>
            </a: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i</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12</a:t>
            </a:fld>
            <a:endParaRPr lang="en-US"/>
          </a:p>
        </p:txBody>
      </p:sp>
    </p:spTree>
    <p:extLst>
      <p:ext uri="{BB962C8B-B14F-4D97-AF65-F5344CB8AC3E}">
        <p14:creationId xmlns:p14="http://schemas.microsoft.com/office/powerpoint/2010/main" val="1994489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solidFill>
                  <a:srgbClr val="FF0000"/>
                </a:solidFill>
              </a:rPr>
              <a:t>如果是两个字符串常量的话，不用加号也可以连接。 如果是字符串变量就一定要用“</a:t>
            </a:r>
            <a:r>
              <a:rPr lang="en-US" altLang="zh-CN" dirty="0" smtClean="0">
                <a:solidFill>
                  <a:srgbClr val="FF0000"/>
                </a:solidFill>
              </a:rPr>
              <a:t>+</a:t>
            </a:r>
            <a:r>
              <a:rPr lang="zh-CN" altLang="en-US" dirty="0" smtClean="0">
                <a:solidFill>
                  <a:srgbClr val="FF0000"/>
                </a:solidFill>
              </a:rPr>
              <a:t>”号</a:t>
            </a:r>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15</a:t>
            </a:fld>
            <a:endParaRPr lang="en-US"/>
          </a:p>
        </p:txBody>
      </p:sp>
    </p:spTree>
    <p:extLst>
      <p:ext uri="{BB962C8B-B14F-4D97-AF65-F5344CB8AC3E}">
        <p14:creationId xmlns:p14="http://schemas.microsoft.com/office/powerpoint/2010/main" val="294497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latin typeface="宋体" panose="02010600030101010101" pitchFamily="2" charset="-122"/>
                <a:ea typeface="宋体" panose="02010600030101010101" pitchFamily="2" charset="-122"/>
                <a:cs typeface="宋体" panose="02010600030101010101" pitchFamily="2" charset="-122"/>
              </a:rPr>
              <a:t>不可变的数据类型（可哈希）</a:t>
            </a:r>
            <a:r>
              <a:rPr lang="zh-CN" altLang="en-US" sz="1200" dirty="0" smtClean="0">
                <a:latin typeface="+mn-lt"/>
                <a:ea typeface="+mn-ea"/>
                <a:cs typeface="+mn-cs"/>
              </a:rPr>
              <a:t>：</a:t>
            </a:r>
            <a:r>
              <a:rPr lang="en-US" altLang="zh-CN" sz="1200" dirty="0" err="1" smtClean="0">
                <a:latin typeface="+mn-lt"/>
                <a:ea typeface="+mn-ea"/>
                <a:cs typeface="+mn-cs"/>
              </a:rPr>
              <a:t>str,bool,tuple,int</a:t>
            </a:r>
            <a:endParaRPr lang="en-US" altLang="zh-CN" sz="1200" dirty="0" smtClean="0">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latin typeface="+mn-lt"/>
                <a:ea typeface="+mn-ea"/>
                <a:cs typeface="+mn-cs"/>
              </a:rPr>
              <a:t>可变的数据类型：</a:t>
            </a:r>
            <a:r>
              <a:rPr lang="en-US" altLang="zh-CN" sz="1200" dirty="0" err="1" smtClean="0">
                <a:latin typeface="+mn-lt"/>
                <a:ea typeface="+mn-ea"/>
                <a:cs typeface="+mn-cs"/>
              </a:rPr>
              <a:t>dict,list,set</a:t>
            </a:r>
            <a:endParaRPr lang="en-US" altLang="zh-CN" sz="1200" dirty="0" smtClean="0">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latin typeface="+mn-lt"/>
                <a:ea typeface="+mn-ea"/>
                <a:cs typeface="+mn-cs"/>
              </a:rPr>
              <a:t>容器数据类型：</a:t>
            </a:r>
            <a:r>
              <a:rPr lang="en-US" altLang="zh-CN" sz="1200" dirty="0" err="1" smtClean="0">
                <a:latin typeface="+mn-lt"/>
                <a:ea typeface="+mn-ea"/>
                <a:cs typeface="+mn-cs"/>
              </a:rPr>
              <a:t>list,tuple,dict,set</a:t>
            </a:r>
            <a:endParaRPr lang="zh-CN" altLang="en-US" sz="1200" dirty="0" smtClean="0">
              <a:latin typeface="宋体" panose="02010600030101010101" pitchFamily="2" charset="-122"/>
              <a:ea typeface="宋体" panose="02010600030101010101" pitchFamily="2" charset="-122"/>
              <a:cs typeface="宋体" panose="02010600030101010101" pitchFamily="2" charset="-122"/>
            </a:endParaRPr>
          </a:p>
        </p:txBody>
      </p:sp>
      <p:sp>
        <p:nvSpPr>
          <p:cNvPr id="4" name="灯片编号占位符 3"/>
          <p:cNvSpPr>
            <a:spLocks noGrp="1"/>
          </p:cNvSpPr>
          <p:nvPr>
            <p:ph type="sldNum" sz="quarter" idx="10"/>
          </p:nvPr>
        </p:nvSpPr>
        <p:spPr/>
        <p:txBody>
          <a:bodyPr/>
          <a:lstStyle/>
          <a:p>
            <a:fld id="{21B2AA4F-B828-4D7C-AFD3-893933DAFCB4}" type="slidenum">
              <a:rPr lang="en-US" smtClean="0"/>
              <a:t>16</a:t>
            </a:fld>
            <a:endParaRPr lang="en-US"/>
          </a:p>
        </p:txBody>
      </p:sp>
    </p:spTree>
    <p:extLst>
      <p:ext uri="{BB962C8B-B14F-4D97-AF65-F5344CB8AC3E}">
        <p14:creationId xmlns:p14="http://schemas.microsoft.com/office/powerpoint/2010/main" val="2407642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17</a:t>
            </a:fld>
            <a:endParaRPr lang="en-US"/>
          </a:p>
        </p:txBody>
      </p:sp>
    </p:spTree>
    <p:extLst>
      <p:ext uri="{BB962C8B-B14F-4D97-AF65-F5344CB8AC3E}">
        <p14:creationId xmlns:p14="http://schemas.microsoft.com/office/powerpoint/2010/main" val="1813569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0" i="0" kern="1200" dirty="0" smtClean="0">
                <a:solidFill>
                  <a:schemeClr val="tx1"/>
                </a:solidFill>
                <a:effectLst/>
                <a:latin typeface="+mn-lt"/>
                <a:ea typeface="+mn-ea"/>
                <a:cs typeface="+mn-cs"/>
              </a:rPr>
              <a:t>惰性计算</a:t>
            </a:r>
            <a:r>
              <a:rPr lang="en-US" altLang="zh-CN" sz="1200" b="0" i="0" kern="1200" dirty="0" smtClean="0">
                <a:solidFill>
                  <a:schemeClr val="tx1"/>
                </a:solidFill>
                <a:effectLst/>
                <a:latin typeface="+mn-lt"/>
                <a:ea typeface="+mn-ea"/>
                <a:cs typeface="+mn-cs"/>
              </a:rPr>
              <a:t>(Lazy evaluation),</a:t>
            </a:r>
            <a:r>
              <a:rPr lang="zh-CN" altLang="en-US" sz="1200" b="0" i="0" kern="1200" dirty="0" smtClean="0">
                <a:solidFill>
                  <a:schemeClr val="tx1"/>
                </a:solidFill>
                <a:effectLst/>
                <a:latin typeface="+mn-lt"/>
                <a:ea typeface="+mn-ea"/>
                <a:cs typeface="+mn-cs"/>
              </a:rPr>
              <a:t>是指仅仅在真正需要执行的时候才计算表达式的值。</a:t>
            </a:r>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26</a:t>
            </a:fld>
            <a:endParaRPr lang="en-US"/>
          </a:p>
        </p:txBody>
      </p:sp>
    </p:spTree>
    <p:extLst>
      <p:ext uri="{BB962C8B-B14F-4D97-AF65-F5344CB8AC3E}">
        <p14:creationId xmlns:p14="http://schemas.microsoft.com/office/powerpoint/2010/main" val="2800622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27</a:t>
            </a:fld>
            <a:endParaRPr lang="en-US"/>
          </a:p>
        </p:txBody>
      </p:sp>
    </p:spTree>
    <p:extLst>
      <p:ext uri="{BB962C8B-B14F-4D97-AF65-F5344CB8AC3E}">
        <p14:creationId xmlns:p14="http://schemas.microsoft.com/office/powerpoint/2010/main" val="4227549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29</a:t>
            </a:fld>
            <a:endParaRPr lang="en-US"/>
          </a:p>
        </p:txBody>
      </p:sp>
    </p:spTree>
    <p:extLst>
      <p:ext uri="{BB962C8B-B14F-4D97-AF65-F5344CB8AC3E}">
        <p14:creationId xmlns:p14="http://schemas.microsoft.com/office/powerpoint/2010/main" val="2538559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ɪ'njuːməreɪt</a:t>
            </a:r>
            <a:r>
              <a:rPr lang="en-US" altLang="zh-CN" sz="1200" b="0" i="0" kern="1200" dirty="0" smtClean="0">
                <a:solidFill>
                  <a:schemeClr val="tx1"/>
                </a:solidFill>
                <a:effectLst/>
                <a:latin typeface="+mn-lt"/>
                <a:ea typeface="+mn-ea"/>
                <a:cs typeface="+mn-cs"/>
              </a:rPr>
              <a:t>/ </a:t>
            </a:r>
          </a:p>
          <a:p>
            <a:endParaRPr lang="zh-CN" altLang="en-US" dirty="0"/>
          </a:p>
        </p:txBody>
      </p:sp>
      <p:sp>
        <p:nvSpPr>
          <p:cNvPr id="4" name="灯片编号占位符 3"/>
          <p:cNvSpPr>
            <a:spLocks noGrp="1"/>
          </p:cNvSpPr>
          <p:nvPr>
            <p:ph type="sldNum" sz="quarter" idx="10"/>
          </p:nvPr>
        </p:nvSpPr>
        <p:spPr/>
        <p:txBody>
          <a:bodyPr/>
          <a:lstStyle/>
          <a:p>
            <a:fld id="{21B2AA4F-B828-4D7C-AFD3-893933DAFCB4}" type="slidenum">
              <a:rPr lang="en-US" smtClean="0"/>
              <a:t>36</a:t>
            </a:fld>
            <a:endParaRPr lang="en-US"/>
          </a:p>
        </p:txBody>
      </p:sp>
    </p:spTree>
    <p:extLst>
      <p:ext uri="{BB962C8B-B14F-4D97-AF65-F5344CB8AC3E}">
        <p14:creationId xmlns:p14="http://schemas.microsoft.com/office/powerpoint/2010/main" val="7527768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pattFill prst="dotDmnd">
          <a:fgClr>
            <a:srgbClr val="00B050"/>
          </a:fgClr>
          <a:bgClr>
            <a:schemeClr val="bg1"/>
          </a:bgClr>
        </a:patt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905" y="4445"/>
            <a:ext cx="12157075" cy="1002030"/>
          </a:xfrm>
          <a:gradFill>
            <a:gsLst>
              <a:gs pos="100000">
                <a:srgbClr val="0070C0"/>
              </a:gs>
              <a:gs pos="53000">
                <a:schemeClr val="accent1">
                  <a:lumMod val="45000"/>
                  <a:lumOff val="55000"/>
                </a:schemeClr>
              </a:gs>
              <a:gs pos="29000">
                <a:schemeClr val="accent1">
                  <a:lumMod val="45000"/>
                  <a:lumOff val="55000"/>
                </a:schemeClr>
              </a:gs>
              <a:gs pos="1000">
                <a:schemeClr val="accent1">
                  <a:lumMod val="30000"/>
                  <a:lumOff val="70000"/>
                </a:schemeClr>
              </a:gs>
            </a:gsLst>
            <a:lin ang="8100000" scaled="0"/>
          </a:gradFill>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838200" y="1321435"/>
            <a:ext cx="10515600" cy="463994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cxnSp>
        <p:nvCxnSpPr>
          <p:cNvPr id="7" name="直接连接符 6"/>
          <p:cNvCxnSpPr/>
          <p:nvPr userDrawn="1"/>
        </p:nvCxnSpPr>
        <p:spPr>
          <a:xfrm>
            <a:off x="1905" y="1040765"/>
            <a:ext cx="12157075" cy="0"/>
          </a:xfrm>
          <a:prstGeom prst="line">
            <a:avLst/>
          </a:prstGeom>
          <a:ln w="66675" cmpd="sng">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userDrawn="1"/>
        </p:nvCxnSpPr>
        <p:spPr>
          <a:xfrm>
            <a:off x="589915" y="1062990"/>
            <a:ext cx="0" cy="5121275"/>
          </a:xfrm>
          <a:prstGeom prst="line">
            <a:avLst/>
          </a:prstGeom>
          <a:ln w="47625">
            <a:solidFill>
              <a:srgbClr val="0070C0"/>
            </a:solidFill>
          </a:ln>
        </p:spPr>
        <p:style>
          <a:lnRef idx="1">
            <a:schemeClr val="accent1"/>
          </a:lnRef>
          <a:fillRef idx="0">
            <a:schemeClr val="accent1"/>
          </a:fillRef>
          <a:effectRef idx="0">
            <a:schemeClr val="accent1"/>
          </a:effectRef>
          <a:fontRef idx="minor">
            <a:schemeClr val="tx1"/>
          </a:fontRef>
        </p:style>
      </p:cxnSp>
      <p:pic>
        <p:nvPicPr>
          <p:cNvPr id="9" name="图片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10" name="图片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6" name="图片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5" name="图片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2019/8/26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pic>
        <p:nvPicPr>
          <p:cNvPr id="7" name="图片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57627" y="1420391"/>
            <a:ext cx="11701145" cy="2387600"/>
          </a:xfrm>
        </p:spPr>
        <p:txBody>
          <a:bodyPr/>
          <a:lstStyle/>
          <a:p>
            <a:pPr fontAlgn="auto">
              <a:lnSpc>
                <a:spcPct val="120000"/>
              </a:lnSpc>
            </a:pPr>
            <a:r>
              <a:rPr lang="zh-CN" altLang="en-US" dirty="0"/>
              <a:t>第</a:t>
            </a:r>
            <a:r>
              <a:rPr lang="en-US" altLang="zh-CN" dirty="0"/>
              <a:t>2</a:t>
            </a:r>
            <a:r>
              <a:rPr lang="zh-CN" altLang="en-US" dirty="0"/>
              <a:t>章  运算符、表达式与内置对象</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2.1.2  </a:t>
            </a:r>
            <a:r>
              <a:rPr lang="zh-CN" altLang="en-US"/>
              <a:t>数字</a:t>
            </a:r>
          </a:p>
        </p:txBody>
      </p:sp>
      <p:sp>
        <p:nvSpPr>
          <p:cNvPr id="3" name="Content Placeholder 2"/>
          <p:cNvSpPr>
            <a:spLocks noGrp="1"/>
          </p:cNvSpPr>
          <p:nvPr>
            <p:ph idx="1"/>
          </p:nvPr>
        </p:nvSpPr>
        <p:spPr/>
        <p:txBody>
          <a:bodyPr/>
          <a:lstStyle/>
          <a:p>
            <a:pPr fontAlgn="auto">
              <a:lnSpc>
                <a:spcPct val="150000"/>
              </a:lnSpc>
            </a:pPr>
            <a:r>
              <a:rPr lang="en-US" sz="2400" dirty="0" err="1"/>
              <a:t>Python支持</a:t>
            </a:r>
            <a:r>
              <a:rPr lang="en-US" sz="2400" dirty="0" err="1">
                <a:solidFill>
                  <a:srgbClr val="FF0000"/>
                </a:solidFill>
              </a:rPr>
              <a:t>任意大</a:t>
            </a:r>
            <a:r>
              <a:rPr lang="en-US" sz="2400" dirty="0" err="1"/>
              <a:t>的数字，具体可以大到什么程度仅受内存大小的限制</a:t>
            </a:r>
            <a:r>
              <a:rPr lang="en-US" sz="2400" dirty="0"/>
              <a:t>。</a:t>
            </a:r>
          </a:p>
          <a:p>
            <a:pPr fontAlgn="auto">
              <a:lnSpc>
                <a:spcPct val="150000"/>
              </a:lnSpc>
            </a:pPr>
            <a:r>
              <a:rPr lang="en-US" sz="2400" dirty="0"/>
              <a:t>由于精度的问题，对于实数运算可能会有一定的误差，</a:t>
            </a:r>
            <a:r>
              <a:rPr lang="en-US" sz="2400" dirty="0">
                <a:solidFill>
                  <a:srgbClr val="FF0000"/>
                </a:solidFill>
              </a:rPr>
              <a:t>应尽量避免在实数之间直接进行相等性测试</a:t>
            </a:r>
            <a:r>
              <a:rPr lang="en-US" sz="2400" dirty="0"/>
              <a:t>，而是应该以二者之差的绝对值是否足够小作为两个实数是否相等的依据。</a:t>
            </a:r>
          </a:p>
          <a:p>
            <a:pPr fontAlgn="auto">
              <a:lnSpc>
                <a:spcPct val="150000"/>
              </a:lnSpc>
            </a:pPr>
            <a:r>
              <a:rPr lang="en-US" sz="2400" dirty="0"/>
              <a:t>在数字的算术运算表达式求值时会进行</a:t>
            </a:r>
            <a:r>
              <a:rPr lang="en-US" sz="2400" dirty="0">
                <a:solidFill>
                  <a:srgbClr val="FF0000"/>
                </a:solidFill>
              </a:rPr>
              <a:t>隐式的类型转换</a:t>
            </a:r>
            <a:r>
              <a:rPr lang="en-US" sz="2400" dirty="0"/>
              <a:t>，如果存在复数则都变成复数，如果没有复数但是有实数就都变成实数，如果都是整数则不进行类型转换。</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10</a:t>
            </a:fld>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2.1.2  </a:t>
            </a:r>
            <a:r>
              <a:rPr lang="zh-CN" altLang="en-US">
                <a:sym typeface="+mn-ea"/>
              </a:rPr>
              <a:t>数字</a:t>
            </a:r>
            <a:endParaRPr lang="en-US"/>
          </a:p>
        </p:txBody>
      </p:sp>
      <p:sp>
        <p:nvSpPr>
          <p:cNvPr id="3" name="Content Placeholder 2"/>
          <p:cNvSpPr>
            <a:spLocks noGrp="1"/>
          </p:cNvSpPr>
          <p:nvPr>
            <p:ph idx="1"/>
          </p:nvPr>
        </p:nvSpPr>
        <p:spPr/>
        <p:txBody>
          <a:bodyPr>
            <a:normAutofit lnSpcReduction="10000"/>
          </a:bodyPr>
          <a:lstStyle/>
          <a:p>
            <a:pPr marL="0" indent="0" fontAlgn="auto">
              <a:lnSpc>
                <a:spcPct val="100000"/>
              </a:lnSpc>
              <a:spcBef>
                <a:spcPts val="0"/>
              </a:spcBef>
              <a:buNone/>
            </a:pPr>
            <a:r>
              <a:rPr lang="en-US" sz="2000" dirty="0">
                <a:latin typeface="Consolas" panose="020B0609020204030204" charset="0"/>
              </a:rPr>
              <a:t>&gt;&gt;&gt; 9999 ** 99                   #</a:t>
            </a:r>
            <a:r>
              <a:rPr lang="en-US" sz="2000" dirty="0" err="1">
                <a:latin typeface="Consolas" panose="020B0609020204030204" charset="0"/>
              </a:rPr>
              <a:t>这里</a:t>
            </a:r>
            <a:r>
              <a:rPr lang="en-US" sz="2000" dirty="0">
                <a:latin typeface="Consolas" panose="020B0609020204030204" charset="0"/>
              </a:rPr>
              <a:t>**</a:t>
            </a:r>
            <a:r>
              <a:rPr lang="en-US" sz="2000" dirty="0" err="1">
                <a:latin typeface="Consolas" panose="020B0609020204030204" charset="0"/>
              </a:rPr>
              <a:t>是幂乘运算符，等价于内置函数pow</a:t>
            </a:r>
            <a:r>
              <a:rPr lang="en-US" sz="2000" dirty="0">
                <a:latin typeface="Consolas" panose="020B0609020204030204" charset="0"/>
              </a:rPr>
              <a:t>()</a:t>
            </a:r>
          </a:p>
          <a:p>
            <a:pPr marL="0" indent="0" fontAlgn="auto">
              <a:lnSpc>
                <a:spcPct val="100000"/>
              </a:lnSpc>
              <a:spcBef>
                <a:spcPts val="0"/>
              </a:spcBef>
              <a:buNone/>
            </a:pPr>
            <a:r>
              <a:rPr lang="en-US" sz="2000" dirty="0">
                <a:solidFill>
                  <a:srgbClr val="00B0F0"/>
                </a:solidFill>
                <a:latin typeface="Consolas" panose="020B0609020204030204" charset="0"/>
              </a:rPr>
              <a:t>990148353526723487602263124753282625570559528895791057324326529121794837894053513464422176826916433932586924386677766244032001623756821400432975051208820204980098735552703841362304669970510691243800218202840374329378800694920309791954185117798434329591212159106298699938669908067573374724331208942425544893910910073205049031656789220889560732962926226305865706593594917896276756396848514900989999</a:t>
            </a:r>
          </a:p>
          <a:p>
            <a:pPr marL="0" indent="0" fontAlgn="auto">
              <a:lnSpc>
                <a:spcPct val="100000"/>
              </a:lnSpc>
              <a:spcBef>
                <a:spcPts val="0"/>
              </a:spcBef>
              <a:buNone/>
            </a:pPr>
            <a:r>
              <a:rPr lang="en-US" sz="2000" dirty="0">
                <a:latin typeface="Consolas" panose="020B0609020204030204" charset="0"/>
              </a:rPr>
              <a:t>&gt;&gt;&gt; 0.3 + 0.2                    #</a:t>
            </a:r>
            <a:r>
              <a:rPr lang="en-US" sz="2000" dirty="0" err="1">
                <a:latin typeface="Consolas" panose="020B0609020204030204" charset="0"/>
              </a:rPr>
              <a:t>实数相加</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0.5</a:t>
            </a:r>
          </a:p>
          <a:p>
            <a:pPr marL="0" indent="0" fontAlgn="auto">
              <a:lnSpc>
                <a:spcPct val="100000"/>
              </a:lnSpc>
              <a:spcBef>
                <a:spcPts val="0"/>
              </a:spcBef>
              <a:buNone/>
            </a:pPr>
            <a:r>
              <a:rPr lang="en-US" sz="2000" dirty="0">
                <a:latin typeface="Consolas" panose="020B0609020204030204" charset="0"/>
              </a:rPr>
              <a:t>&gt;&gt;&gt; 0.4 - 0.1                    #</a:t>
            </a:r>
            <a:r>
              <a:rPr lang="en-US" sz="2000" dirty="0" err="1">
                <a:latin typeface="Consolas" panose="020B0609020204030204" charset="0"/>
              </a:rPr>
              <a:t>实数相减，结果稍微有点偏差</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0.30000000000000004</a:t>
            </a:r>
          </a:p>
          <a:p>
            <a:pPr marL="0" indent="0" fontAlgn="auto">
              <a:lnSpc>
                <a:spcPct val="100000"/>
              </a:lnSpc>
              <a:spcBef>
                <a:spcPts val="0"/>
              </a:spcBef>
              <a:buNone/>
            </a:pPr>
            <a:r>
              <a:rPr lang="en-US" sz="2000" dirty="0">
                <a:latin typeface="Consolas" panose="020B0609020204030204" charset="0"/>
              </a:rPr>
              <a:t>&gt;&gt;&gt; 0.4 - 0.1 == 0.3             #</a:t>
            </a:r>
            <a:r>
              <a:rPr lang="en-US" sz="2000" dirty="0" err="1">
                <a:latin typeface="Consolas" panose="020B0609020204030204" charset="0"/>
              </a:rPr>
              <a:t>应尽量避免直接比较两个实数是否相等</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abs(0.4-0.1 - 0.3) &lt; 1e-6    #这里1e-6表示10的-6次方</a:t>
            </a:r>
          </a:p>
          <a:p>
            <a:pPr marL="0" indent="0" fontAlgn="auto">
              <a:lnSpc>
                <a:spcPct val="100000"/>
              </a:lnSpc>
              <a:spcBef>
                <a:spcPts val="0"/>
              </a:spcBef>
              <a:buNone/>
            </a:pPr>
            <a:r>
              <a:rPr lang="en-US" sz="2000" dirty="0">
                <a:solidFill>
                  <a:srgbClr val="00B0F0"/>
                </a:solidFill>
                <a:latin typeface="Consolas" panose="020B0609020204030204" charset="0"/>
              </a:rPr>
              <a:t>True</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11</a:t>
            </a:fld>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2.1.2  </a:t>
            </a:r>
            <a:r>
              <a:rPr lang="zh-CN" altLang="en-US">
                <a:sym typeface="+mn-ea"/>
              </a:rPr>
              <a:t>数字</a:t>
            </a:r>
            <a:endParaRPr lang="en-US"/>
          </a:p>
        </p:txBody>
      </p:sp>
      <p:sp>
        <p:nvSpPr>
          <p:cNvPr id="3" name="Content Placeholder 2"/>
          <p:cNvSpPr>
            <a:spLocks noGrp="1"/>
          </p:cNvSpPr>
          <p:nvPr>
            <p:ph idx="1"/>
          </p:nvPr>
        </p:nvSpPr>
        <p:spPr>
          <a:xfrm>
            <a:off x="838200" y="1321435"/>
            <a:ext cx="11062335" cy="4639945"/>
          </a:xfrm>
        </p:spPr>
        <p:txBody>
          <a:bodyPr>
            <a:normAutofit lnSpcReduction="10000"/>
          </a:bodyPr>
          <a:lstStyle/>
          <a:p>
            <a:pPr fontAlgn="auto">
              <a:lnSpc>
                <a:spcPct val="100000"/>
              </a:lnSpc>
              <a:spcBef>
                <a:spcPts val="0"/>
              </a:spcBef>
              <a:buFont typeface="Wingdings" panose="05000000000000000000" charset="0"/>
              <a:buChar char=""/>
            </a:pPr>
            <a:r>
              <a:rPr lang="en-US" sz="2400" dirty="0" err="1">
                <a:latin typeface="Consolas" panose="020B0609020204030204" charset="0"/>
              </a:rPr>
              <a:t>Python内置</a:t>
            </a:r>
            <a:r>
              <a:rPr lang="en-US" sz="2400" dirty="0" err="1">
                <a:solidFill>
                  <a:srgbClr val="FF0000"/>
                </a:solidFill>
                <a:latin typeface="Consolas" panose="020B0609020204030204" charset="0"/>
              </a:rPr>
              <a:t>支持复数类型及其运算</a:t>
            </a:r>
            <a:r>
              <a:rPr lang="en-US" sz="2400" dirty="0" err="1">
                <a:latin typeface="Consolas" panose="020B0609020204030204" charset="0"/>
              </a:rPr>
              <a:t>，并且形式与数学上的复数完全一致</a:t>
            </a:r>
            <a:r>
              <a:rPr lang="en-US" sz="2400" dirty="0">
                <a:latin typeface="Consolas" panose="020B0609020204030204" charset="0"/>
              </a:rPr>
              <a:t>。</a:t>
            </a:r>
          </a:p>
          <a:p>
            <a:pPr marL="0" indent="0" fontAlgn="auto">
              <a:lnSpc>
                <a:spcPct val="100000"/>
              </a:lnSpc>
              <a:spcBef>
                <a:spcPts val="0"/>
              </a:spcBef>
              <a:buNone/>
            </a:pPr>
            <a:r>
              <a:rPr lang="en-US" sz="2000" dirty="0">
                <a:latin typeface="Consolas" panose="020B0609020204030204" charset="0"/>
              </a:rPr>
              <a:t>&gt;&gt;&gt; x = 3 + 4j                 #</a:t>
            </a:r>
            <a:r>
              <a:rPr lang="en-US" sz="2000" dirty="0" err="1">
                <a:latin typeface="Consolas" panose="020B0609020204030204" charset="0"/>
              </a:rPr>
              <a:t>使用j或J表示复数虚部</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y = 5 + 6j</a:t>
            </a:r>
          </a:p>
          <a:p>
            <a:pPr marL="0" indent="0" fontAlgn="auto">
              <a:lnSpc>
                <a:spcPct val="100000"/>
              </a:lnSpc>
              <a:spcBef>
                <a:spcPts val="0"/>
              </a:spcBef>
              <a:buNone/>
            </a:pPr>
            <a:r>
              <a:rPr lang="en-US" sz="2000" dirty="0">
                <a:latin typeface="Consolas" panose="020B0609020204030204" charset="0"/>
              </a:rPr>
              <a:t>&gt;&gt;&gt; x + y                      #</a:t>
            </a:r>
            <a:r>
              <a:rPr lang="en-US" sz="2000" dirty="0" err="1">
                <a:latin typeface="Consolas" panose="020B0609020204030204" charset="0"/>
              </a:rPr>
              <a:t>支持复数之间的加、减、乘、除以及幂乘等运算</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(8+10j)</a:t>
            </a:r>
          </a:p>
          <a:p>
            <a:pPr marL="0" indent="0" fontAlgn="auto">
              <a:lnSpc>
                <a:spcPct val="100000"/>
              </a:lnSpc>
              <a:spcBef>
                <a:spcPts val="0"/>
              </a:spcBef>
              <a:buNone/>
            </a:pPr>
            <a:r>
              <a:rPr lang="en-US" sz="2000" dirty="0">
                <a:latin typeface="Consolas" panose="020B0609020204030204" charset="0"/>
              </a:rPr>
              <a:t>&gt;&gt;&gt; x * y</a:t>
            </a:r>
          </a:p>
          <a:p>
            <a:pPr marL="0" indent="0" fontAlgn="auto">
              <a:lnSpc>
                <a:spcPct val="100000"/>
              </a:lnSpc>
              <a:spcBef>
                <a:spcPts val="0"/>
              </a:spcBef>
              <a:buNone/>
            </a:pPr>
            <a:r>
              <a:rPr lang="en-US" sz="2000" dirty="0">
                <a:solidFill>
                  <a:srgbClr val="00B0F0"/>
                </a:solidFill>
                <a:latin typeface="Consolas" panose="020B0609020204030204" charset="0"/>
              </a:rPr>
              <a:t>(-9+38j)</a:t>
            </a:r>
          </a:p>
          <a:p>
            <a:pPr marL="0" indent="0" fontAlgn="auto">
              <a:lnSpc>
                <a:spcPct val="100000"/>
              </a:lnSpc>
              <a:spcBef>
                <a:spcPts val="0"/>
              </a:spcBef>
              <a:buNone/>
            </a:pPr>
            <a:r>
              <a:rPr lang="en-US" sz="2000" dirty="0">
                <a:latin typeface="Consolas" panose="020B0609020204030204" charset="0"/>
              </a:rPr>
              <a:t>&gt;&gt;&gt; abs(x)                     #</a:t>
            </a:r>
            <a:r>
              <a:rPr lang="en-US" sz="2000" dirty="0" err="1">
                <a:latin typeface="Consolas" panose="020B0609020204030204" charset="0"/>
              </a:rPr>
              <a:t>内置函数abs</a:t>
            </a:r>
            <a:r>
              <a:rPr lang="en-US" sz="2000" dirty="0">
                <a:latin typeface="Consolas" panose="020B0609020204030204" charset="0"/>
              </a:rPr>
              <a:t>()</a:t>
            </a:r>
            <a:r>
              <a:rPr lang="en-US" sz="2000" dirty="0" err="1">
                <a:latin typeface="Consolas" panose="020B0609020204030204" charset="0"/>
              </a:rPr>
              <a:t>可用来计算复数的模</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5.0</a:t>
            </a:r>
          </a:p>
          <a:p>
            <a:pPr marL="0" indent="0" fontAlgn="auto">
              <a:lnSpc>
                <a:spcPct val="100000"/>
              </a:lnSpc>
              <a:spcBef>
                <a:spcPts val="0"/>
              </a:spcBef>
              <a:buNone/>
            </a:pPr>
            <a:r>
              <a:rPr lang="en-US" sz="2000" dirty="0">
                <a:latin typeface="Consolas" panose="020B0609020204030204" charset="0"/>
              </a:rPr>
              <a:t>&gt;&gt;&gt; </a:t>
            </a:r>
            <a:r>
              <a:rPr lang="en-US" sz="2000" dirty="0" err="1">
                <a:latin typeface="Consolas" panose="020B0609020204030204" charset="0"/>
              </a:rPr>
              <a:t>x.imag</a:t>
            </a:r>
            <a:r>
              <a:rPr lang="en-US" sz="2000" dirty="0">
                <a:latin typeface="Consolas" panose="020B0609020204030204" charset="0"/>
              </a:rPr>
              <a:t>                     #</a:t>
            </a:r>
            <a:r>
              <a:rPr lang="en-US" sz="2000" dirty="0" err="1">
                <a:latin typeface="Consolas" panose="020B0609020204030204" charset="0"/>
              </a:rPr>
              <a:t>虚部</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4.0</a:t>
            </a:r>
          </a:p>
          <a:p>
            <a:pPr marL="0" indent="0" fontAlgn="auto">
              <a:lnSpc>
                <a:spcPct val="100000"/>
              </a:lnSpc>
              <a:spcBef>
                <a:spcPts val="0"/>
              </a:spcBef>
              <a:buNone/>
            </a:pPr>
            <a:r>
              <a:rPr lang="en-US" sz="2000" dirty="0">
                <a:latin typeface="Consolas" panose="020B0609020204030204" charset="0"/>
              </a:rPr>
              <a:t>&gt;&gt;&gt; </a:t>
            </a:r>
            <a:r>
              <a:rPr lang="en-US" sz="2000" dirty="0" err="1">
                <a:latin typeface="Consolas" panose="020B0609020204030204" charset="0"/>
              </a:rPr>
              <a:t>x.real</a:t>
            </a:r>
            <a:r>
              <a:rPr lang="en-US" sz="2000" dirty="0">
                <a:latin typeface="Consolas" panose="020B0609020204030204" charset="0"/>
              </a:rPr>
              <a:t>                     #</a:t>
            </a:r>
            <a:r>
              <a:rPr lang="en-US" sz="2000" dirty="0" err="1">
                <a:latin typeface="Consolas" panose="020B0609020204030204" charset="0"/>
              </a:rPr>
              <a:t>实部</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3.0</a:t>
            </a:r>
          </a:p>
          <a:p>
            <a:pPr marL="0" indent="0" fontAlgn="auto">
              <a:lnSpc>
                <a:spcPct val="100000"/>
              </a:lnSpc>
              <a:spcBef>
                <a:spcPts val="0"/>
              </a:spcBef>
              <a:buNone/>
            </a:pPr>
            <a:r>
              <a:rPr lang="en-US" sz="2000" dirty="0">
                <a:latin typeface="Consolas" panose="020B0609020204030204" charset="0"/>
              </a:rPr>
              <a:t>&gt;&gt;&gt; </a:t>
            </a:r>
            <a:r>
              <a:rPr lang="en-US" sz="2000" dirty="0" err="1">
                <a:latin typeface="Consolas" panose="020B0609020204030204" charset="0"/>
              </a:rPr>
              <a:t>x.conjugate</a:t>
            </a:r>
            <a:r>
              <a:rPr lang="en-US" sz="2000" dirty="0">
                <a:latin typeface="Consolas" panose="020B0609020204030204" charset="0"/>
              </a:rPr>
              <a:t>()              #</a:t>
            </a:r>
            <a:r>
              <a:rPr lang="en-US" sz="2000" dirty="0" err="1">
                <a:latin typeface="Consolas" panose="020B0609020204030204" charset="0"/>
              </a:rPr>
              <a:t>共轭复数</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(3-4j)</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12</a:t>
            </a:fld>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2.1.2  </a:t>
            </a:r>
            <a:r>
              <a:rPr lang="zh-CN" altLang="en-US">
                <a:sym typeface="+mn-ea"/>
              </a:rPr>
              <a:t>数字</a:t>
            </a:r>
            <a:endParaRPr lang="en-US"/>
          </a:p>
        </p:txBody>
      </p:sp>
      <p:sp>
        <p:nvSpPr>
          <p:cNvPr id="3" name="Content Placeholder 2"/>
          <p:cNvSpPr>
            <a:spLocks noGrp="1"/>
          </p:cNvSpPr>
          <p:nvPr>
            <p:ph idx="1"/>
          </p:nvPr>
        </p:nvSpPr>
        <p:spPr>
          <a:xfrm>
            <a:off x="838200" y="1321435"/>
            <a:ext cx="10515600" cy="5273675"/>
          </a:xfrm>
        </p:spPr>
        <p:txBody>
          <a:bodyPr>
            <a:normAutofit/>
          </a:bodyPr>
          <a:lstStyle/>
          <a:p>
            <a:pPr fontAlgn="auto">
              <a:lnSpc>
                <a:spcPct val="150000"/>
              </a:lnSpc>
              <a:buFont typeface="Wingdings" panose="05000000000000000000" charset="0"/>
              <a:buChar char=""/>
            </a:pPr>
            <a:r>
              <a:rPr lang="en-US" sz="2400"/>
              <a:t>Python 3.6.x支持在数字中间位置使用</a:t>
            </a:r>
            <a:r>
              <a:rPr lang="en-US" sz="2400">
                <a:solidFill>
                  <a:srgbClr val="FF0000"/>
                </a:solidFill>
              </a:rPr>
              <a:t>单个下划线</a:t>
            </a:r>
            <a:r>
              <a:rPr lang="en-US" sz="2400"/>
              <a:t>作为分隔来提高数字的可读性，类似于数学上使用逗号作为千位分隔符。</a:t>
            </a:r>
          </a:p>
          <a:p>
            <a:pPr fontAlgn="auto">
              <a:lnSpc>
                <a:spcPct val="150000"/>
              </a:lnSpc>
              <a:buFont typeface="Wingdings" panose="05000000000000000000" charset="0"/>
              <a:buChar char=""/>
            </a:pPr>
            <a:r>
              <a:rPr lang="en-US" sz="2400"/>
              <a:t>在Python数字中单个下划线可以出现在中间任意位置，但</a:t>
            </a:r>
            <a:r>
              <a:rPr lang="en-US" sz="2400">
                <a:solidFill>
                  <a:srgbClr val="FF0000"/>
                </a:solidFill>
              </a:rPr>
              <a:t>不能出现开头和结尾位置，也不能使用多个连续的下划线</a:t>
            </a:r>
            <a:r>
              <a:rPr lang="en-US" sz="2400"/>
              <a:t>。</a:t>
            </a:r>
          </a:p>
          <a:p>
            <a:pPr marL="0" indent="0" fontAlgn="auto">
              <a:lnSpc>
                <a:spcPct val="100000"/>
              </a:lnSpc>
              <a:spcBef>
                <a:spcPts val="0"/>
              </a:spcBef>
              <a:buNone/>
            </a:pPr>
            <a:r>
              <a:rPr lang="en-US" sz="2000">
                <a:latin typeface="Consolas" panose="020B0609020204030204" charset="0"/>
              </a:rPr>
              <a:t>&gt;&gt;&gt; 1_000_000</a:t>
            </a:r>
          </a:p>
          <a:p>
            <a:pPr marL="0" indent="0" fontAlgn="auto">
              <a:lnSpc>
                <a:spcPct val="100000"/>
              </a:lnSpc>
              <a:spcBef>
                <a:spcPts val="0"/>
              </a:spcBef>
              <a:buNone/>
            </a:pPr>
            <a:r>
              <a:rPr lang="en-US" sz="2000">
                <a:solidFill>
                  <a:srgbClr val="00B0F0"/>
                </a:solidFill>
                <a:latin typeface="Consolas" panose="020B0609020204030204" charset="0"/>
              </a:rPr>
              <a:t>1000000</a:t>
            </a:r>
          </a:p>
          <a:p>
            <a:pPr marL="0" indent="0" fontAlgn="auto">
              <a:lnSpc>
                <a:spcPct val="100000"/>
              </a:lnSpc>
              <a:spcBef>
                <a:spcPts val="0"/>
              </a:spcBef>
              <a:buNone/>
            </a:pPr>
            <a:r>
              <a:rPr lang="en-US" sz="2000">
                <a:latin typeface="Consolas" panose="020B0609020204030204" charset="0"/>
              </a:rPr>
              <a:t>&gt;&gt;&gt; 1_2_3_4</a:t>
            </a:r>
          </a:p>
          <a:p>
            <a:pPr marL="0" indent="0" fontAlgn="auto">
              <a:lnSpc>
                <a:spcPct val="100000"/>
              </a:lnSpc>
              <a:spcBef>
                <a:spcPts val="0"/>
              </a:spcBef>
              <a:buNone/>
            </a:pPr>
            <a:r>
              <a:rPr lang="en-US" sz="2000">
                <a:solidFill>
                  <a:srgbClr val="00B0F0"/>
                </a:solidFill>
                <a:latin typeface="Consolas" panose="020B0609020204030204" charset="0"/>
              </a:rPr>
              <a:t>1234</a:t>
            </a:r>
          </a:p>
          <a:p>
            <a:pPr marL="0" indent="0" fontAlgn="auto">
              <a:lnSpc>
                <a:spcPct val="100000"/>
              </a:lnSpc>
              <a:spcBef>
                <a:spcPts val="0"/>
              </a:spcBef>
              <a:buNone/>
            </a:pPr>
            <a:r>
              <a:rPr lang="en-US" sz="2000">
                <a:latin typeface="Consolas" panose="020B0609020204030204" charset="0"/>
              </a:rPr>
              <a:t>&gt;&gt;&gt; 1_2 + 3_4j</a:t>
            </a:r>
          </a:p>
          <a:p>
            <a:pPr marL="0" indent="0" fontAlgn="auto">
              <a:lnSpc>
                <a:spcPct val="100000"/>
              </a:lnSpc>
              <a:spcBef>
                <a:spcPts val="0"/>
              </a:spcBef>
              <a:buNone/>
            </a:pPr>
            <a:r>
              <a:rPr lang="en-US" sz="2000">
                <a:solidFill>
                  <a:srgbClr val="00B0F0"/>
                </a:solidFill>
                <a:latin typeface="Consolas" panose="020B0609020204030204" charset="0"/>
              </a:rPr>
              <a:t>(12+34j)</a:t>
            </a:r>
          </a:p>
          <a:p>
            <a:pPr marL="0" indent="0" fontAlgn="auto">
              <a:lnSpc>
                <a:spcPct val="100000"/>
              </a:lnSpc>
              <a:spcBef>
                <a:spcPts val="0"/>
              </a:spcBef>
              <a:buNone/>
            </a:pPr>
            <a:r>
              <a:rPr lang="en-US" sz="2000">
                <a:latin typeface="Consolas" panose="020B0609020204030204" charset="0"/>
              </a:rPr>
              <a:t>&gt;&gt;&gt; 1_2.3_45</a:t>
            </a:r>
          </a:p>
          <a:p>
            <a:pPr marL="0" indent="0" fontAlgn="auto">
              <a:lnSpc>
                <a:spcPct val="100000"/>
              </a:lnSpc>
              <a:spcBef>
                <a:spcPts val="0"/>
              </a:spcBef>
              <a:buNone/>
            </a:pPr>
            <a:r>
              <a:rPr lang="en-US" sz="2000">
                <a:solidFill>
                  <a:srgbClr val="00B0F0"/>
                </a:solidFill>
                <a:latin typeface="Consolas" panose="020B0609020204030204" charset="0"/>
              </a:rPr>
              <a:t>12.345</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13</a:t>
            </a:fld>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2.1.3  </a:t>
            </a:r>
            <a:r>
              <a:rPr lang="zh-CN" altLang="en-US" dirty="0"/>
              <a:t>字符串</a:t>
            </a:r>
          </a:p>
        </p:txBody>
      </p:sp>
      <p:sp>
        <p:nvSpPr>
          <p:cNvPr id="3" name="Content Placeholder 2"/>
          <p:cNvSpPr>
            <a:spLocks noGrp="1"/>
          </p:cNvSpPr>
          <p:nvPr>
            <p:ph idx="1"/>
          </p:nvPr>
        </p:nvSpPr>
        <p:spPr/>
        <p:txBody>
          <a:bodyPr/>
          <a:lstStyle/>
          <a:p>
            <a:pPr fontAlgn="auto">
              <a:lnSpc>
                <a:spcPct val="150000"/>
              </a:lnSpc>
            </a:pPr>
            <a:r>
              <a:rPr lang="en-US" sz="2400" dirty="0"/>
              <a:t>在Python中，没有字符常量和变量的概念，只有字符串类型的常量和变量，</a:t>
            </a:r>
            <a:r>
              <a:rPr lang="en-US" sz="2400" dirty="0">
                <a:solidFill>
                  <a:srgbClr val="FF0000"/>
                </a:solidFill>
              </a:rPr>
              <a:t>单个字符也是字符串</a:t>
            </a:r>
            <a:r>
              <a:rPr lang="en-US" sz="2400" dirty="0"/>
              <a:t>。使用</a:t>
            </a:r>
            <a:r>
              <a:rPr lang="en-US" sz="2400" dirty="0">
                <a:solidFill>
                  <a:srgbClr val="FF0000"/>
                </a:solidFill>
              </a:rPr>
              <a:t>单引号</a:t>
            </a:r>
            <a:r>
              <a:rPr lang="en-US" sz="2400" dirty="0"/>
              <a:t>、</a:t>
            </a:r>
            <a:r>
              <a:rPr lang="en-US" sz="2400" dirty="0">
                <a:solidFill>
                  <a:srgbClr val="FF0000"/>
                </a:solidFill>
              </a:rPr>
              <a:t>双引号</a:t>
            </a:r>
            <a:r>
              <a:rPr lang="en-US" sz="2400" dirty="0"/>
              <a:t>、</a:t>
            </a:r>
            <a:r>
              <a:rPr lang="en-US" sz="2400" dirty="0">
                <a:solidFill>
                  <a:srgbClr val="FF0000"/>
                </a:solidFill>
              </a:rPr>
              <a:t>三单引号</a:t>
            </a:r>
            <a:r>
              <a:rPr lang="en-US" sz="2400" dirty="0"/>
              <a:t>、</a:t>
            </a:r>
            <a:r>
              <a:rPr lang="en-US" sz="2400" dirty="0">
                <a:solidFill>
                  <a:srgbClr val="FF0000"/>
                </a:solidFill>
              </a:rPr>
              <a:t>三双引号</a:t>
            </a:r>
            <a:r>
              <a:rPr lang="en-US" sz="2400" dirty="0"/>
              <a:t>作为定界符（delimiter）来表示字符串，并且</a:t>
            </a:r>
            <a:r>
              <a:rPr lang="en-US" sz="2400" dirty="0">
                <a:solidFill>
                  <a:srgbClr val="FF0000"/>
                </a:solidFill>
              </a:rPr>
              <a:t>不同的定界符之间可以互相嵌套</a:t>
            </a:r>
            <a:r>
              <a:rPr lang="en-US" sz="2400" dirty="0"/>
              <a:t>。</a:t>
            </a:r>
          </a:p>
          <a:p>
            <a:pPr fontAlgn="auto">
              <a:lnSpc>
                <a:spcPct val="150000"/>
              </a:lnSpc>
            </a:pPr>
            <a:r>
              <a:rPr lang="en-US" sz="2400" dirty="0"/>
              <a:t>Python 3.x全面支持中文，中文和英文字母都作为一个字符对待，甚至</a:t>
            </a:r>
            <a:r>
              <a:rPr lang="en-US" sz="2400" dirty="0">
                <a:solidFill>
                  <a:srgbClr val="FF0000"/>
                </a:solidFill>
              </a:rPr>
              <a:t>可以使用中文作为变量名</a:t>
            </a:r>
            <a:r>
              <a:rPr lang="en-US" sz="2400" dirty="0"/>
              <a:t>。</a:t>
            </a:r>
          </a:p>
          <a:p>
            <a:pPr fontAlgn="auto">
              <a:lnSpc>
                <a:spcPct val="150000"/>
              </a:lnSpc>
            </a:pPr>
            <a:r>
              <a:rPr lang="en-US" sz="2400" dirty="0" err="1"/>
              <a:t>除了支持使用加号运算符连接字符串以外，Python字符串还提供了大量的方法支持</a:t>
            </a:r>
            <a:r>
              <a:rPr lang="zh-CN" altLang="en-US" sz="2400" dirty="0"/>
              <a:t>格式化、</a:t>
            </a:r>
            <a:r>
              <a:rPr lang="en-US" sz="2400" dirty="0" err="1"/>
              <a:t>查找、替换、排版等操作</a:t>
            </a:r>
            <a:r>
              <a:rPr lang="en-US" sz="2400" dirty="0"/>
              <a:t>。</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14</a:t>
            </a:fld>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2.1.3  </a:t>
            </a:r>
            <a:r>
              <a:rPr lang="zh-CN" altLang="en-US">
                <a:sym typeface="+mn-ea"/>
              </a:rPr>
              <a:t>字符串</a:t>
            </a:r>
            <a:endParaRPr lang="en-US"/>
          </a:p>
        </p:txBody>
      </p:sp>
      <p:sp>
        <p:nvSpPr>
          <p:cNvPr id="3" name="Content Placeholder 2"/>
          <p:cNvSpPr>
            <a:spLocks noGrp="1"/>
          </p:cNvSpPr>
          <p:nvPr>
            <p:ph idx="1"/>
          </p:nvPr>
        </p:nvSpPr>
        <p:spPr>
          <a:xfrm>
            <a:off x="838200" y="1321435"/>
            <a:ext cx="10515600" cy="5109845"/>
          </a:xfrm>
        </p:spPr>
        <p:txBody>
          <a:bodyPr>
            <a:normAutofit lnSpcReduction="10000"/>
          </a:bodyPr>
          <a:lstStyle/>
          <a:p>
            <a:pPr marL="0" indent="0" fontAlgn="auto">
              <a:lnSpc>
                <a:spcPct val="100000"/>
              </a:lnSpc>
              <a:spcBef>
                <a:spcPts val="0"/>
              </a:spcBef>
              <a:buNone/>
            </a:pPr>
            <a:r>
              <a:rPr lang="en-US" sz="2000" dirty="0">
                <a:latin typeface="Consolas" panose="020B0609020204030204" charset="0"/>
              </a:rPr>
              <a:t>&gt;&gt;&gt; x = 'Hello world.'                  #</a:t>
            </a:r>
            <a:r>
              <a:rPr lang="en-US" sz="2000" dirty="0" err="1">
                <a:latin typeface="Consolas" panose="020B0609020204030204" charset="0"/>
              </a:rPr>
              <a:t>使用单引号作为定界符</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x = "Python is a great language."   #</a:t>
            </a:r>
            <a:r>
              <a:rPr lang="en-US" sz="2000" dirty="0" err="1">
                <a:latin typeface="Consolas" panose="020B0609020204030204" charset="0"/>
              </a:rPr>
              <a:t>使用双引号作为定界符</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x = '''Tom said, "Let's go."'''     #</a:t>
            </a:r>
            <a:r>
              <a:rPr lang="en-US" sz="2000" dirty="0" err="1">
                <a:latin typeface="Consolas" panose="020B0609020204030204" charset="0"/>
              </a:rPr>
              <a:t>不同定界符之间可以互相嵌套</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print(x)</a:t>
            </a:r>
          </a:p>
          <a:p>
            <a:pPr marL="0" indent="0" fontAlgn="auto">
              <a:lnSpc>
                <a:spcPct val="100000"/>
              </a:lnSpc>
              <a:spcBef>
                <a:spcPts val="0"/>
              </a:spcBef>
              <a:buNone/>
            </a:pPr>
            <a:r>
              <a:rPr lang="en-US" sz="2000" dirty="0">
                <a:solidFill>
                  <a:srgbClr val="00B0F0"/>
                </a:solidFill>
                <a:latin typeface="Consolas" panose="020B0609020204030204" charset="0"/>
              </a:rPr>
              <a:t>Tom said, "Let's go."</a:t>
            </a:r>
          </a:p>
          <a:p>
            <a:pPr marL="0" indent="0" fontAlgn="auto">
              <a:lnSpc>
                <a:spcPct val="100000"/>
              </a:lnSpc>
              <a:spcBef>
                <a:spcPts val="0"/>
              </a:spcBef>
              <a:buNone/>
            </a:pPr>
            <a:r>
              <a:rPr lang="en-US" sz="2000" dirty="0">
                <a:latin typeface="Consolas" panose="020B0609020204030204" charset="0"/>
              </a:rPr>
              <a:t>&gt;&gt;&gt; x = 'good ' + 'morning'             #</a:t>
            </a:r>
            <a:r>
              <a:rPr lang="en-US" sz="2000" dirty="0" err="1">
                <a:latin typeface="Consolas" panose="020B0609020204030204" charset="0"/>
              </a:rPr>
              <a:t>连接字符串</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x</a:t>
            </a:r>
          </a:p>
          <a:p>
            <a:pPr marL="0" indent="0" fontAlgn="auto">
              <a:lnSpc>
                <a:spcPct val="100000"/>
              </a:lnSpc>
              <a:spcBef>
                <a:spcPts val="0"/>
              </a:spcBef>
              <a:buNone/>
            </a:pPr>
            <a:r>
              <a:rPr lang="en-US" sz="2000" dirty="0">
                <a:solidFill>
                  <a:srgbClr val="00B0F0"/>
                </a:solidFill>
                <a:latin typeface="Consolas" panose="020B0609020204030204" charset="0"/>
              </a:rPr>
              <a:t>'good morning'</a:t>
            </a:r>
          </a:p>
          <a:p>
            <a:pPr marL="0" indent="0" fontAlgn="auto">
              <a:lnSpc>
                <a:spcPct val="100000"/>
              </a:lnSpc>
              <a:spcBef>
                <a:spcPts val="0"/>
              </a:spcBef>
              <a:buNone/>
            </a:pPr>
            <a:r>
              <a:rPr lang="en-US" sz="2000" dirty="0">
                <a:latin typeface="Consolas" panose="020B0609020204030204" charset="0"/>
              </a:rPr>
              <a:t>&gt;&gt;&gt; x = 'good ''morning'                #</a:t>
            </a:r>
            <a:r>
              <a:rPr lang="en-US" sz="2000" dirty="0" err="1" smtClean="0">
                <a:latin typeface="Consolas" panose="020B0609020204030204" charset="0"/>
              </a:rPr>
              <a:t>连接字符串常量</a:t>
            </a:r>
            <a:r>
              <a:rPr lang="zh-CN" altLang="en-US" sz="2000" dirty="0" smtClean="0">
                <a:latin typeface="Consolas" panose="020B0609020204030204" charset="0"/>
              </a:rPr>
              <a:t>，</a:t>
            </a:r>
            <a:r>
              <a:rPr lang="zh-CN" altLang="en-US" sz="2000" dirty="0" smtClean="0">
                <a:solidFill>
                  <a:srgbClr val="FF0000"/>
                </a:solidFill>
                <a:latin typeface="Consolas" panose="020B0609020204030204" charset="0"/>
              </a:rPr>
              <a:t>可以不用加号</a:t>
            </a:r>
            <a:endParaRPr lang="en-US" sz="2000" dirty="0">
              <a:solidFill>
                <a:srgbClr val="FF0000"/>
              </a:solidFill>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x</a:t>
            </a:r>
          </a:p>
          <a:p>
            <a:pPr marL="0" indent="0" fontAlgn="auto">
              <a:lnSpc>
                <a:spcPct val="100000"/>
              </a:lnSpc>
              <a:spcBef>
                <a:spcPts val="0"/>
              </a:spcBef>
              <a:buNone/>
            </a:pPr>
            <a:r>
              <a:rPr lang="en-US" sz="2000" dirty="0">
                <a:solidFill>
                  <a:srgbClr val="00B0F0"/>
                </a:solidFill>
                <a:latin typeface="Consolas" panose="020B0609020204030204" charset="0"/>
              </a:rPr>
              <a:t>'good morning'</a:t>
            </a:r>
          </a:p>
          <a:p>
            <a:pPr marL="0" indent="0" fontAlgn="auto">
              <a:lnSpc>
                <a:spcPct val="100000"/>
              </a:lnSpc>
              <a:spcBef>
                <a:spcPts val="0"/>
              </a:spcBef>
              <a:buNone/>
            </a:pPr>
            <a:r>
              <a:rPr lang="en-US" sz="2000" dirty="0">
                <a:latin typeface="Consolas" panose="020B0609020204030204" charset="0"/>
              </a:rPr>
              <a:t>&gt;&gt;&gt; x = 'good '</a:t>
            </a:r>
          </a:p>
          <a:p>
            <a:pPr marL="0" indent="0" fontAlgn="auto">
              <a:lnSpc>
                <a:spcPct val="100000"/>
              </a:lnSpc>
              <a:spcBef>
                <a:spcPts val="0"/>
              </a:spcBef>
              <a:buNone/>
            </a:pPr>
            <a:r>
              <a:rPr lang="en-US" sz="2000" dirty="0">
                <a:latin typeface="Consolas" panose="020B0609020204030204" charset="0"/>
              </a:rPr>
              <a:t>&gt;&gt;&gt; x = </a:t>
            </a:r>
            <a:r>
              <a:rPr lang="en-US" sz="2000" dirty="0" err="1">
                <a:latin typeface="Consolas" panose="020B0609020204030204" charset="0"/>
              </a:rPr>
              <a:t>x'morning</a:t>
            </a:r>
            <a:r>
              <a:rPr lang="en-US" sz="2000" dirty="0">
                <a:latin typeface="Consolas" panose="020B0609020204030204" charset="0"/>
              </a:rPr>
              <a:t>'                      #</a:t>
            </a:r>
            <a:r>
              <a:rPr lang="en-US" sz="2000" dirty="0" err="1">
                <a:latin typeface="Consolas" panose="020B0609020204030204" charset="0"/>
              </a:rPr>
              <a:t>不适用于字符串变量</a:t>
            </a:r>
            <a:endParaRPr lang="en-US" sz="2000" dirty="0">
              <a:latin typeface="Consolas" panose="020B0609020204030204" charset="0"/>
            </a:endParaRPr>
          </a:p>
          <a:p>
            <a:pPr marL="0" indent="0" fontAlgn="auto">
              <a:lnSpc>
                <a:spcPct val="100000"/>
              </a:lnSpc>
              <a:spcBef>
                <a:spcPts val="0"/>
              </a:spcBef>
              <a:buNone/>
            </a:pPr>
            <a:r>
              <a:rPr lang="en-US" sz="2000" dirty="0" err="1">
                <a:solidFill>
                  <a:srgbClr val="FF0000"/>
                </a:solidFill>
                <a:latin typeface="Consolas" panose="020B0609020204030204" charset="0"/>
              </a:rPr>
              <a:t>SyntaxError</a:t>
            </a:r>
            <a:r>
              <a:rPr lang="en-US" sz="2000" dirty="0">
                <a:solidFill>
                  <a:srgbClr val="FF0000"/>
                </a:solidFill>
                <a:latin typeface="Consolas" panose="020B0609020204030204" charset="0"/>
              </a:rPr>
              <a:t>: invalid syntax</a:t>
            </a:r>
          </a:p>
          <a:p>
            <a:pPr marL="0" indent="0" fontAlgn="auto">
              <a:lnSpc>
                <a:spcPct val="100000"/>
              </a:lnSpc>
              <a:spcBef>
                <a:spcPts val="0"/>
              </a:spcBef>
              <a:buNone/>
            </a:pPr>
            <a:r>
              <a:rPr lang="en-US" sz="2000" dirty="0">
                <a:latin typeface="Consolas" panose="020B0609020204030204" charset="0"/>
              </a:rPr>
              <a:t>&gt;&gt;&gt; x = x + 'morning'                   #</a:t>
            </a:r>
            <a:r>
              <a:rPr lang="en-US" sz="2000" dirty="0" err="1">
                <a:latin typeface="Consolas" panose="020B0609020204030204" charset="0"/>
              </a:rPr>
              <a:t>字符串变量之间的连接可以使用加号</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x</a:t>
            </a:r>
          </a:p>
          <a:p>
            <a:pPr marL="0" indent="0" fontAlgn="auto">
              <a:lnSpc>
                <a:spcPct val="100000"/>
              </a:lnSpc>
              <a:spcBef>
                <a:spcPts val="0"/>
              </a:spcBef>
              <a:buNone/>
            </a:pPr>
            <a:r>
              <a:rPr lang="en-US" sz="2000" dirty="0">
                <a:solidFill>
                  <a:srgbClr val="00B0F0"/>
                </a:solidFill>
                <a:latin typeface="Consolas" panose="020B0609020204030204" charset="0"/>
              </a:rPr>
              <a:t>'good morning'</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15</a:t>
            </a:fld>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2.1.4  </a:t>
            </a:r>
            <a:r>
              <a:rPr lang="zh-CN" altLang="en-US"/>
              <a:t>列表、元组、字典、集合</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16</a:t>
            </a:fld>
            <a:endParaRPr lang="zh-CN" altLang="en-US"/>
          </a:p>
        </p:txBody>
      </p:sp>
      <p:graphicFrame>
        <p:nvGraphicFramePr>
          <p:cNvPr id="3" name="表格 -1"/>
          <p:cNvGraphicFramePr>
            <a:graphicFrameLocks noGrp="1"/>
          </p:cNvGraphicFramePr>
          <p:nvPr>
            <p:ph idx="1"/>
            <p:extLst>
              <p:ext uri="{D42A27DB-BD31-4B8C-83A1-F6EECF244321}">
                <p14:modId xmlns:p14="http://schemas.microsoft.com/office/powerpoint/2010/main" val="307926"/>
              </p:ext>
            </p:extLst>
          </p:nvPr>
        </p:nvGraphicFramePr>
        <p:xfrm>
          <a:off x="853440" y="1153795"/>
          <a:ext cx="11094720" cy="5231763"/>
        </p:xfrm>
        <a:graphic>
          <a:graphicData uri="http://schemas.openxmlformats.org/drawingml/2006/table">
            <a:tbl>
              <a:tblPr firstRow="1" bandRow="1">
                <a:tableStyleId>{5940675A-B579-460E-94D1-54222C63F5DA}</a:tableStyleId>
              </a:tblPr>
              <a:tblGrid>
                <a:gridCol w="2198189"/>
                <a:gridCol w="2184483"/>
                <a:gridCol w="1971713"/>
                <a:gridCol w="2825404"/>
                <a:gridCol w="1914931"/>
              </a:tblGrid>
              <a:tr h="356044">
                <a:tc>
                  <a:txBody>
                    <a:bodyPr/>
                    <a:lstStyle/>
                    <a:p>
                      <a:pPr>
                        <a:buNone/>
                      </a:pPr>
                      <a:r>
                        <a:rPr lang="en-US" altLang="zh-CN" sz="1800" b="1" dirty="0">
                          <a:latin typeface="宋体" panose="02010600030101010101" pitchFamily="2" charset="-122"/>
                          <a:ea typeface="宋体" panose="02010600030101010101" pitchFamily="2" charset="-122"/>
                          <a:cs typeface="宋体" panose="02010600030101010101" pitchFamily="2" charset="-122"/>
                        </a:rPr>
                        <a:t> </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列表</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元组</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字典</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集合</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solidFill>
                            <a:srgbClr val="00B0F0"/>
                          </a:solidFill>
                          <a:latin typeface="宋体" panose="02010600030101010101" pitchFamily="2" charset="-122"/>
                          <a:ea typeface="宋体" panose="02010600030101010101" pitchFamily="2" charset="-122"/>
                          <a:cs typeface="宋体" panose="02010600030101010101" pitchFamily="2" charset="-122"/>
                        </a:rPr>
                        <a:t>类型名称</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altLang="zh-CN" sz="1800">
                          <a:solidFill>
                            <a:srgbClr val="00B0F0"/>
                          </a:solidFill>
                          <a:latin typeface="宋体" panose="02010600030101010101" pitchFamily="2" charset="-122"/>
                          <a:ea typeface="宋体" panose="02010600030101010101" pitchFamily="2" charset="-122"/>
                          <a:cs typeface="宋体" panose="02010600030101010101" pitchFamily="2" charset="-122"/>
                        </a:rPr>
                        <a:t>list</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altLang="zh-CN" sz="1800">
                          <a:solidFill>
                            <a:srgbClr val="00B0F0"/>
                          </a:solidFill>
                          <a:latin typeface="宋体" panose="02010600030101010101" pitchFamily="2" charset="-122"/>
                          <a:ea typeface="宋体" panose="02010600030101010101" pitchFamily="2" charset="-122"/>
                          <a:cs typeface="宋体" panose="02010600030101010101" pitchFamily="2" charset="-122"/>
                        </a:rPr>
                        <a:t>tuple</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altLang="zh-CN" sz="1800">
                          <a:solidFill>
                            <a:srgbClr val="00B0F0"/>
                          </a:solidFill>
                          <a:latin typeface="宋体" panose="02010600030101010101" pitchFamily="2" charset="-122"/>
                          <a:ea typeface="宋体" panose="02010600030101010101" pitchFamily="2" charset="-122"/>
                          <a:cs typeface="宋体" panose="02010600030101010101" pitchFamily="2" charset="-122"/>
                        </a:rPr>
                        <a:t>dict</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altLang="zh-CN" sz="1800">
                          <a:solidFill>
                            <a:srgbClr val="00B0F0"/>
                          </a:solidFill>
                          <a:latin typeface="宋体" panose="02010600030101010101" pitchFamily="2" charset="-122"/>
                          <a:ea typeface="宋体" panose="02010600030101010101" pitchFamily="2" charset="-122"/>
                          <a:cs typeface="宋体" panose="02010600030101010101" pitchFamily="2" charset="-122"/>
                        </a:rPr>
                        <a:t>set</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定界符</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方括号</a:t>
                      </a:r>
                      <a:r>
                        <a:rPr lang="en-US" altLang="zh-CN" sz="1800">
                          <a:latin typeface="宋体" panose="02010600030101010101" pitchFamily="2" charset="-122"/>
                          <a:ea typeface="宋体" panose="02010600030101010101" pitchFamily="2" charset="-122"/>
                          <a:cs typeface="宋体" panose="02010600030101010101" pitchFamily="2" charset="-122"/>
                        </a:rPr>
                        <a:t>[]</a:t>
                      </a:r>
                      <a:endParaRPr lang="zh-CN" altLang="en-US" sz="1800">
                        <a:latin typeface="宋体" panose="02010600030101010101" pitchFamily="2" charset="-122"/>
                        <a:ea typeface="宋体" panose="02010600030101010101" pitchFamily="2" charset="-122"/>
                        <a:cs typeface="宋体" panose="02010600030101010101" pitchFamily="2" charset="-122"/>
                      </a:endParaRP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圆括号</a:t>
                      </a:r>
                      <a:r>
                        <a:rPr lang="en-US" altLang="zh-CN" sz="1800">
                          <a:latin typeface="宋体" panose="02010600030101010101" pitchFamily="2" charset="-122"/>
                          <a:ea typeface="宋体" panose="02010600030101010101" pitchFamily="2" charset="-122"/>
                          <a:cs typeface="宋体" panose="02010600030101010101" pitchFamily="2" charset="-122"/>
                        </a:rPr>
                        <a:t>()</a:t>
                      </a:r>
                      <a:endParaRPr lang="zh-CN" altLang="en-US" sz="1800">
                        <a:latin typeface="宋体" panose="02010600030101010101" pitchFamily="2" charset="-122"/>
                        <a:ea typeface="宋体" panose="02010600030101010101" pitchFamily="2" charset="-122"/>
                        <a:cs typeface="宋体" panose="02010600030101010101" pitchFamily="2" charset="-122"/>
                      </a:endParaRP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大括号</a:t>
                      </a:r>
                      <a:r>
                        <a:rPr lang="en-US" altLang="zh-CN" sz="1800">
                          <a:latin typeface="宋体" panose="02010600030101010101" pitchFamily="2" charset="-122"/>
                          <a:ea typeface="宋体" panose="02010600030101010101" pitchFamily="2" charset="-122"/>
                          <a:cs typeface="宋体" panose="02010600030101010101" pitchFamily="2" charset="-122"/>
                        </a:rPr>
                        <a:t>{}</a:t>
                      </a:r>
                      <a:endParaRPr lang="zh-CN" altLang="en-US" sz="1800">
                        <a:latin typeface="宋体" panose="02010600030101010101" pitchFamily="2" charset="-122"/>
                        <a:ea typeface="宋体" panose="02010600030101010101" pitchFamily="2" charset="-122"/>
                        <a:cs typeface="宋体" panose="02010600030101010101" pitchFamily="2" charset="-122"/>
                      </a:endParaRP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大括号</a:t>
                      </a:r>
                      <a:r>
                        <a:rPr lang="en-US" altLang="zh-CN" sz="1800">
                          <a:latin typeface="宋体" panose="02010600030101010101" pitchFamily="2" charset="-122"/>
                          <a:ea typeface="宋体" panose="02010600030101010101" pitchFamily="2" charset="-122"/>
                          <a:cs typeface="宋体" panose="02010600030101010101" pitchFamily="2" charset="-122"/>
                        </a:rPr>
                        <a:t>{}</a:t>
                      </a:r>
                      <a:endParaRPr lang="zh-CN" altLang="en-US" sz="1800">
                        <a:latin typeface="宋体" panose="02010600030101010101" pitchFamily="2" charset="-122"/>
                        <a:ea typeface="宋体" panose="02010600030101010101" pitchFamily="2" charset="-122"/>
                        <a:cs typeface="宋体" panose="02010600030101010101" pitchFamily="2" charset="-122"/>
                      </a:endParaRP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solidFill>
                            <a:srgbClr val="00B0F0"/>
                          </a:solidFill>
                          <a:latin typeface="宋体" panose="02010600030101010101" pitchFamily="2" charset="-122"/>
                          <a:ea typeface="宋体" panose="02010600030101010101" pitchFamily="2" charset="-122"/>
                          <a:cs typeface="宋体" panose="02010600030101010101" pitchFamily="2" charset="-122"/>
                        </a:rPr>
                        <a:t>是否可变</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否</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是否有序</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否</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否</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37750">
                <a:tc>
                  <a:txBody>
                    <a:bodyPr/>
                    <a:lstStyle/>
                    <a:p>
                      <a:pPr>
                        <a:buNone/>
                      </a:pPr>
                      <a:r>
                        <a:rPr lang="zh-CN" altLang="en-US" sz="1800" b="1">
                          <a:solidFill>
                            <a:srgbClr val="00B0F0"/>
                          </a:solidFill>
                          <a:latin typeface="宋体" panose="02010600030101010101" pitchFamily="2" charset="-122"/>
                          <a:ea typeface="宋体" panose="02010600030101010101" pitchFamily="2" charset="-122"/>
                          <a:cs typeface="宋体" panose="02010600030101010101" pitchFamily="2" charset="-122"/>
                        </a:rPr>
                        <a:t>是否支持下标</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是（使用序号作为下标）</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是（使用序号作为下标）</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是（使用“键”作为下标）</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否</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元素分隔符</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逗号</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逗号</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逗号</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逗号</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solidFill>
                            <a:srgbClr val="00B0F0"/>
                          </a:solidFill>
                          <a:latin typeface="宋体" panose="02010600030101010101" pitchFamily="2" charset="-122"/>
                          <a:ea typeface="宋体" panose="02010600030101010101" pitchFamily="2" charset="-122"/>
                          <a:cs typeface="宋体" panose="02010600030101010101" pitchFamily="2" charset="-122"/>
                        </a:rPr>
                        <a:t>对元素形式的要求</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无</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无</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键</a:t>
                      </a:r>
                      <a:r>
                        <a:rPr lang="en-US" altLang="zh-CN" sz="1800">
                          <a:solidFill>
                            <a:srgbClr val="00B0F0"/>
                          </a:solidFill>
                          <a:latin typeface="宋体" panose="02010600030101010101" pitchFamily="2" charset="-122"/>
                          <a:ea typeface="宋体" panose="02010600030101010101" pitchFamily="2" charset="-122"/>
                          <a:cs typeface="宋体" panose="02010600030101010101" pitchFamily="2" charset="-122"/>
                        </a:rPr>
                        <a:t>:</a:t>
                      </a: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值</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必须可哈希</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70161">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对元素值的要求</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无</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无</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altLang="zh-CN" sz="1800" dirty="0">
                          <a:latin typeface="宋体" panose="02010600030101010101" pitchFamily="2" charset="-122"/>
                          <a:ea typeface="宋体" panose="02010600030101010101" pitchFamily="2" charset="-122"/>
                          <a:cs typeface="宋体" panose="02010600030101010101" pitchFamily="2" charset="-122"/>
                        </a:rPr>
                        <a:t>“</a:t>
                      </a:r>
                      <a:r>
                        <a:rPr lang="zh-CN" altLang="en-US" sz="1800" dirty="0">
                          <a:latin typeface="宋体" panose="02010600030101010101" pitchFamily="2" charset="-122"/>
                          <a:ea typeface="宋体" panose="02010600030101010101" pitchFamily="2" charset="-122"/>
                          <a:cs typeface="宋体" panose="02010600030101010101" pitchFamily="2" charset="-122"/>
                        </a:rPr>
                        <a:t>键”必须可哈希</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必须可哈希</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37750">
                <a:tc>
                  <a:txBody>
                    <a:bodyPr/>
                    <a:lstStyle/>
                    <a:p>
                      <a:pPr>
                        <a:buNone/>
                      </a:pPr>
                      <a:r>
                        <a:rPr lang="zh-CN" altLang="en-US" sz="1800" b="1">
                          <a:solidFill>
                            <a:srgbClr val="00B0F0"/>
                          </a:solidFill>
                          <a:latin typeface="宋体" panose="02010600030101010101" pitchFamily="2" charset="-122"/>
                          <a:ea typeface="宋体" panose="02010600030101010101" pitchFamily="2" charset="-122"/>
                          <a:cs typeface="宋体" panose="02010600030101010101" pitchFamily="2" charset="-122"/>
                        </a:rPr>
                        <a:t>元素是否可重复</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是</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en-US" altLang="zh-CN" sz="1800">
                          <a:solidFill>
                            <a:srgbClr val="00B0F0"/>
                          </a:solidFill>
                          <a:latin typeface="宋体" panose="02010600030101010101" pitchFamily="2" charset="-122"/>
                          <a:ea typeface="宋体" panose="02010600030101010101" pitchFamily="2" charset="-122"/>
                          <a:cs typeface="宋体" panose="02010600030101010101" pitchFamily="2" charset="-122"/>
                        </a:rPr>
                        <a:t>“</a:t>
                      </a: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键”不允许重复，“值”可以重复</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否</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044">
                <a:tc>
                  <a:txBody>
                    <a:body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元素查找速度</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非常慢</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很慢</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非常快</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latin typeface="宋体" panose="02010600030101010101" pitchFamily="2" charset="-122"/>
                          <a:ea typeface="宋体" panose="02010600030101010101" pitchFamily="2" charset="-122"/>
                          <a:cs typeface="宋体" panose="02010600030101010101" pitchFamily="2" charset="-122"/>
                        </a:rPr>
                        <a:t>非常快</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37750">
                <a:tc>
                  <a:txBody>
                    <a:bodyPr/>
                    <a:lstStyle/>
                    <a:p>
                      <a:pPr>
                        <a:buNone/>
                      </a:pPr>
                      <a:r>
                        <a:rPr lang="zh-CN" altLang="en-US" sz="1800" b="1">
                          <a:solidFill>
                            <a:srgbClr val="00B0F0"/>
                          </a:solidFill>
                          <a:latin typeface="宋体" panose="02010600030101010101" pitchFamily="2" charset="-122"/>
                          <a:ea typeface="宋体" panose="02010600030101010101" pitchFamily="2" charset="-122"/>
                          <a:cs typeface="宋体" panose="02010600030101010101" pitchFamily="2" charset="-122"/>
                        </a:rPr>
                        <a:t>新增和删除元素速度</a:t>
                      </a:r>
                    </a:p>
                  </a:txBody>
                  <a:tcPr marL="0" marR="0" marT="36195" marB="36195">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尾部操作快</a:t>
                      </a:r>
                    </a:p>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其他位置慢</a:t>
                      </a:r>
                    </a:p>
                  </a:txBody>
                  <a:tcPr marL="0" marR="0" marT="36195" marB="36195">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a:solidFill>
                            <a:srgbClr val="00B0F0"/>
                          </a:solidFill>
                          <a:latin typeface="宋体" panose="02010600030101010101" pitchFamily="2" charset="-122"/>
                          <a:ea typeface="宋体" panose="02010600030101010101" pitchFamily="2" charset="-122"/>
                          <a:cs typeface="宋体" panose="02010600030101010101" pitchFamily="2" charset="-122"/>
                        </a:rPr>
                        <a:t>不允许</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dirty="0">
                          <a:solidFill>
                            <a:srgbClr val="00B0F0"/>
                          </a:solidFill>
                          <a:latin typeface="宋体" panose="02010600030101010101" pitchFamily="2" charset="-122"/>
                          <a:ea typeface="宋体" panose="02010600030101010101" pitchFamily="2" charset="-122"/>
                          <a:cs typeface="宋体" panose="02010600030101010101" pitchFamily="2" charset="-122"/>
                        </a:rPr>
                        <a:t>快</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buNone/>
                      </a:pPr>
                      <a:r>
                        <a:rPr lang="zh-CN" altLang="en-US" sz="1800" dirty="0">
                          <a:solidFill>
                            <a:srgbClr val="00B0F0"/>
                          </a:solidFill>
                          <a:latin typeface="宋体" panose="02010600030101010101" pitchFamily="2" charset="-122"/>
                          <a:ea typeface="宋体" panose="02010600030101010101" pitchFamily="2" charset="-122"/>
                          <a:cs typeface="宋体" panose="02010600030101010101" pitchFamily="2" charset="-122"/>
                        </a:rPr>
                        <a:t>快</a:t>
                      </a:r>
                    </a:p>
                  </a:txBody>
                  <a:tcPr marL="0" marR="0" marT="36195" marB="36195">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2.1.4  </a:t>
            </a:r>
            <a:r>
              <a:rPr lang="zh-CN" altLang="en-US">
                <a:sym typeface="+mn-ea"/>
              </a:rPr>
              <a:t>列表、元组、字典、集合</a:t>
            </a:r>
            <a:endParaRPr lang="en-US"/>
          </a:p>
        </p:txBody>
      </p:sp>
      <p:sp>
        <p:nvSpPr>
          <p:cNvPr id="3" name="Content Placeholder 2"/>
          <p:cNvSpPr>
            <a:spLocks noGrp="1"/>
          </p:cNvSpPr>
          <p:nvPr>
            <p:ph idx="1"/>
          </p:nvPr>
        </p:nvSpPr>
        <p:spPr/>
        <p:txBody>
          <a:bodyPr>
            <a:normAutofit/>
          </a:bodyPr>
          <a:lstStyle/>
          <a:p>
            <a:pPr marL="0" indent="0" fontAlgn="auto">
              <a:lnSpc>
                <a:spcPct val="100000"/>
              </a:lnSpc>
              <a:spcBef>
                <a:spcPts val="0"/>
              </a:spcBef>
              <a:buNone/>
            </a:pPr>
            <a:r>
              <a:rPr lang="en-US" sz="2000">
                <a:latin typeface="Consolas" panose="020B0609020204030204" charset="0"/>
              </a:rPr>
              <a:t>&gt;&gt;&gt; x_list = [1, 2, 3]                 #创建列表对象</a:t>
            </a:r>
          </a:p>
          <a:p>
            <a:pPr marL="0" indent="0" fontAlgn="auto">
              <a:lnSpc>
                <a:spcPct val="100000"/>
              </a:lnSpc>
              <a:spcBef>
                <a:spcPts val="0"/>
              </a:spcBef>
              <a:buNone/>
            </a:pPr>
            <a:r>
              <a:rPr lang="en-US" sz="2000">
                <a:latin typeface="Consolas" panose="020B0609020204030204" charset="0"/>
              </a:rPr>
              <a:t>&gt;&gt;&gt; x_tuple = (1, 2, 3)                #创建元组对象</a:t>
            </a:r>
          </a:p>
          <a:p>
            <a:pPr marL="0" indent="0" fontAlgn="auto">
              <a:lnSpc>
                <a:spcPct val="100000"/>
              </a:lnSpc>
              <a:spcBef>
                <a:spcPts val="0"/>
              </a:spcBef>
              <a:buNone/>
            </a:pPr>
            <a:r>
              <a:rPr lang="en-US" sz="2000">
                <a:latin typeface="Consolas" panose="020B0609020204030204" charset="0"/>
              </a:rPr>
              <a:t>&gt;&gt;&gt; x_dict = {'a':97, 'b':98, 'c':99}  #创建字典对象</a:t>
            </a:r>
          </a:p>
          <a:p>
            <a:pPr marL="0" indent="0" fontAlgn="auto">
              <a:lnSpc>
                <a:spcPct val="100000"/>
              </a:lnSpc>
              <a:spcBef>
                <a:spcPts val="0"/>
              </a:spcBef>
              <a:buNone/>
            </a:pPr>
            <a:r>
              <a:rPr lang="en-US" sz="2000">
                <a:latin typeface="Consolas" panose="020B0609020204030204" charset="0"/>
              </a:rPr>
              <a:t>&gt;&gt;&gt; x_set = {1, 2, 3}                  #创建集合对象</a:t>
            </a:r>
          </a:p>
          <a:p>
            <a:pPr marL="0" indent="0" fontAlgn="auto">
              <a:lnSpc>
                <a:spcPct val="100000"/>
              </a:lnSpc>
              <a:spcBef>
                <a:spcPts val="0"/>
              </a:spcBef>
              <a:buNone/>
            </a:pPr>
            <a:r>
              <a:rPr lang="en-US" sz="2000">
                <a:latin typeface="Consolas" panose="020B0609020204030204" charset="0"/>
              </a:rPr>
              <a:t>&gt;&gt;&gt; print(x_list[1])                   #使用下标访问指定位置的元素</a:t>
            </a:r>
          </a:p>
          <a:p>
            <a:pPr marL="0" indent="0" fontAlgn="auto">
              <a:lnSpc>
                <a:spcPct val="100000"/>
              </a:lnSpc>
              <a:spcBef>
                <a:spcPts val="0"/>
              </a:spcBef>
              <a:buNone/>
            </a:pPr>
            <a:r>
              <a:rPr lang="en-US" sz="2000">
                <a:solidFill>
                  <a:srgbClr val="00B0F0"/>
                </a:solidFill>
                <a:latin typeface="Consolas" panose="020B0609020204030204" charset="0"/>
              </a:rPr>
              <a:t>2</a:t>
            </a:r>
          </a:p>
          <a:p>
            <a:pPr marL="0" indent="0" fontAlgn="auto">
              <a:lnSpc>
                <a:spcPct val="100000"/>
              </a:lnSpc>
              <a:spcBef>
                <a:spcPts val="0"/>
              </a:spcBef>
              <a:buNone/>
            </a:pPr>
            <a:r>
              <a:rPr lang="en-US" sz="2000">
                <a:latin typeface="Consolas" panose="020B0609020204030204" charset="0"/>
              </a:rPr>
              <a:t>&gt;&gt;&gt; print(x_tuple[1])                  #元组也支持使用序号作为下标</a:t>
            </a:r>
          </a:p>
          <a:p>
            <a:pPr marL="0" indent="0" fontAlgn="auto">
              <a:lnSpc>
                <a:spcPct val="100000"/>
              </a:lnSpc>
              <a:spcBef>
                <a:spcPts val="0"/>
              </a:spcBef>
              <a:buNone/>
            </a:pPr>
            <a:r>
              <a:rPr lang="en-US" sz="2000">
                <a:solidFill>
                  <a:srgbClr val="00B0F0"/>
                </a:solidFill>
                <a:latin typeface="Consolas" panose="020B0609020204030204" charset="0"/>
              </a:rPr>
              <a:t>2</a:t>
            </a:r>
          </a:p>
          <a:p>
            <a:pPr marL="0" indent="0" fontAlgn="auto">
              <a:lnSpc>
                <a:spcPct val="100000"/>
              </a:lnSpc>
              <a:spcBef>
                <a:spcPts val="0"/>
              </a:spcBef>
              <a:buNone/>
            </a:pPr>
            <a:r>
              <a:rPr lang="en-US" sz="2000">
                <a:latin typeface="Consolas" panose="020B0609020204030204" charset="0"/>
              </a:rPr>
              <a:t>&gt;&gt;&gt; print(x_dict['a'])                 #字典对象的下标是“键”</a:t>
            </a:r>
          </a:p>
          <a:p>
            <a:pPr marL="0" indent="0" fontAlgn="auto">
              <a:lnSpc>
                <a:spcPct val="100000"/>
              </a:lnSpc>
              <a:spcBef>
                <a:spcPts val="0"/>
              </a:spcBef>
              <a:buNone/>
            </a:pPr>
            <a:r>
              <a:rPr lang="en-US" sz="2000">
                <a:solidFill>
                  <a:srgbClr val="00B0F0"/>
                </a:solidFill>
                <a:latin typeface="Consolas" panose="020B0609020204030204" charset="0"/>
              </a:rPr>
              <a:t>97</a:t>
            </a:r>
          </a:p>
          <a:p>
            <a:pPr marL="0" indent="0" fontAlgn="auto">
              <a:lnSpc>
                <a:spcPct val="100000"/>
              </a:lnSpc>
              <a:spcBef>
                <a:spcPts val="0"/>
              </a:spcBef>
              <a:buNone/>
            </a:pPr>
            <a:r>
              <a:rPr lang="en-US" sz="2000">
                <a:latin typeface="Consolas" panose="020B0609020204030204" charset="0"/>
              </a:rPr>
              <a:t>&gt;&gt;&gt; 3 in x_set                         #成员测试</a:t>
            </a:r>
          </a:p>
          <a:p>
            <a:pPr marL="0" indent="0" fontAlgn="auto">
              <a:lnSpc>
                <a:spcPct val="100000"/>
              </a:lnSpc>
              <a:spcBef>
                <a:spcPts val="0"/>
              </a:spcBef>
              <a:buNone/>
            </a:pPr>
            <a:r>
              <a:rPr lang="en-US" sz="2000">
                <a:solidFill>
                  <a:srgbClr val="00B0F0"/>
                </a:solidFill>
                <a:latin typeface="Consolas" panose="020B0609020204030204" charset="0"/>
              </a:rPr>
              <a:t>True</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17</a:t>
            </a:fld>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2.2  Python</a:t>
            </a:r>
            <a:r>
              <a:rPr lang="zh-CN" altLang="en-US"/>
              <a:t>运算符与表达式</a:t>
            </a:r>
          </a:p>
        </p:txBody>
      </p:sp>
      <p:sp>
        <p:nvSpPr>
          <p:cNvPr id="3" name="Content Placeholder 2"/>
          <p:cNvSpPr>
            <a:spLocks noGrp="1"/>
          </p:cNvSpPr>
          <p:nvPr>
            <p:ph idx="1"/>
          </p:nvPr>
        </p:nvSpPr>
        <p:spPr/>
        <p:txBody>
          <a:bodyPr/>
          <a:lstStyle/>
          <a:p>
            <a:pPr fontAlgn="auto">
              <a:lnSpc>
                <a:spcPct val="150000"/>
              </a:lnSpc>
            </a:pPr>
            <a:r>
              <a:rPr lang="en-US" sz="2400"/>
              <a:t>在Python中，</a:t>
            </a:r>
            <a:r>
              <a:rPr lang="en-US" sz="2400">
                <a:solidFill>
                  <a:srgbClr val="FF0000"/>
                </a:solidFill>
              </a:rPr>
              <a:t>单个常量或变量可以看作最简单的表达式</a:t>
            </a:r>
            <a:r>
              <a:rPr lang="en-US" sz="2400"/>
              <a:t>，使用除赋值运算符之外的其他任意运算符和函数调用连接的式子也属于表达式。</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18</a:t>
            </a:fld>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  Python</a:t>
            </a:r>
            <a:r>
              <a:rPr lang="zh-CN" altLang="en-US">
                <a:sym typeface="+mn-ea"/>
              </a:rPr>
              <a:t>运算符与表达式</a:t>
            </a:r>
            <a:endParaRPr lang="en-US"/>
          </a:p>
        </p:txBody>
      </p:sp>
      <p:sp>
        <p:nvSpPr>
          <p:cNvPr id="3" name="Content Placeholder 2"/>
          <p:cNvSpPr>
            <a:spLocks noGrp="1"/>
          </p:cNvSpPr>
          <p:nvPr>
            <p:ph idx="1"/>
          </p:nvPr>
        </p:nvSpPr>
        <p:spPr/>
        <p:txBody>
          <a:bodyPr/>
          <a:lstStyle/>
          <a:p>
            <a:pPr fontAlgn="auto">
              <a:lnSpc>
                <a:spcPct val="150000"/>
              </a:lnSpc>
            </a:pPr>
            <a:r>
              <a:rPr lang="en-US" sz="2400"/>
              <a:t>运算符优先级遵循的规则为：</a:t>
            </a:r>
            <a:r>
              <a:rPr lang="en-US" sz="2400">
                <a:solidFill>
                  <a:srgbClr val="FF0000"/>
                </a:solidFill>
              </a:rPr>
              <a:t>算术运算符优先级最高，其次是位运算符、成员测试运算符、关系运算符、逻辑运算符等，算术运算符遵循“先乘除，后加减”的基本运算原则。</a:t>
            </a:r>
          </a:p>
          <a:p>
            <a:pPr fontAlgn="auto">
              <a:lnSpc>
                <a:spcPct val="150000"/>
              </a:lnSpc>
            </a:pPr>
            <a:r>
              <a:rPr lang="en-US" sz="2400"/>
              <a:t>虽然Python运算符有一套严格的优先级规则，但是强烈建议在编写复杂表达式时</a:t>
            </a:r>
            <a:r>
              <a:rPr lang="en-US" sz="2400">
                <a:solidFill>
                  <a:srgbClr val="FF0000"/>
                </a:solidFill>
              </a:rPr>
              <a:t>使用圆括号来明确说明其中的逻辑</a:t>
            </a:r>
            <a:r>
              <a:rPr lang="en-US" sz="2400"/>
              <a:t>来提高代码可读性。</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19</a:t>
            </a:fld>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2.1  Python</a:t>
            </a:r>
            <a:r>
              <a:rPr lang="zh-CN" altLang="en-US"/>
              <a:t>常用内置对象</a:t>
            </a:r>
          </a:p>
        </p:txBody>
      </p:sp>
      <p:sp>
        <p:nvSpPr>
          <p:cNvPr id="3" name="Content Placeholder 2"/>
          <p:cNvSpPr>
            <a:spLocks noGrp="1"/>
          </p:cNvSpPr>
          <p:nvPr>
            <p:ph idx="1"/>
          </p:nvPr>
        </p:nvSpPr>
        <p:spPr/>
        <p:txBody>
          <a:bodyPr/>
          <a:lstStyle/>
          <a:p>
            <a:pPr fontAlgn="auto">
              <a:lnSpc>
                <a:spcPct val="150000"/>
              </a:lnSpc>
            </a:pPr>
            <a:r>
              <a:rPr lang="zh-CN" altLang="en-US" sz="2400" dirty="0">
                <a:sym typeface="+mn-ea"/>
              </a:rPr>
              <a:t>对象是</a:t>
            </a:r>
            <a:r>
              <a:rPr lang="en-US" altLang="x-none" sz="2400" dirty="0">
                <a:sym typeface="+mn-ea"/>
              </a:rPr>
              <a:t>python</a:t>
            </a:r>
            <a:r>
              <a:rPr lang="zh-CN" altLang="en-US" sz="2400" dirty="0">
                <a:sym typeface="+mn-ea"/>
              </a:rPr>
              <a:t>语言中最基本的概念，</a:t>
            </a:r>
            <a:r>
              <a:rPr lang="zh-CN" altLang="en-US" sz="2400" dirty="0">
                <a:solidFill>
                  <a:srgbClr val="FF0000"/>
                </a:solidFill>
                <a:sym typeface="+mn-ea"/>
              </a:rPr>
              <a:t>在</a:t>
            </a:r>
            <a:r>
              <a:rPr lang="en-US" altLang="x-none" sz="2400" dirty="0">
                <a:solidFill>
                  <a:srgbClr val="FF0000"/>
                </a:solidFill>
                <a:sym typeface="+mn-ea"/>
              </a:rPr>
              <a:t>python</a:t>
            </a:r>
            <a:r>
              <a:rPr lang="zh-CN" altLang="en-US" sz="2400" dirty="0">
                <a:solidFill>
                  <a:srgbClr val="FF0000"/>
                </a:solidFill>
                <a:sym typeface="+mn-ea"/>
              </a:rPr>
              <a:t>中处理的一切都是对象</a:t>
            </a:r>
            <a:r>
              <a:rPr lang="zh-CN" altLang="en-US" sz="2400" dirty="0">
                <a:sym typeface="+mn-ea"/>
              </a:rPr>
              <a:t>。</a:t>
            </a:r>
          </a:p>
          <a:p>
            <a:pPr fontAlgn="auto">
              <a:lnSpc>
                <a:spcPct val="150000"/>
              </a:lnSpc>
            </a:pPr>
            <a:r>
              <a:rPr lang="en-US" altLang="x-none" sz="2400" dirty="0">
                <a:sym typeface="+mn-ea"/>
              </a:rPr>
              <a:t>python</a:t>
            </a:r>
            <a:r>
              <a:rPr lang="zh-CN" altLang="en-US" sz="2400" dirty="0">
                <a:sym typeface="+mn-ea"/>
              </a:rPr>
              <a:t>中有许多内置对象可供编程者使用，</a:t>
            </a:r>
            <a:r>
              <a:rPr lang="zh-CN" altLang="en-US" sz="2400" dirty="0">
                <a:solidFill>
                  <a:srgbClr val="FF0000"/>
                </a:solidFill>
                <a:sym typeface="+mn-ea"/>
              </a:rPr>
              <a:t>内置对象可直接使用</a:t>
            </a:r>
            <a:r>
              <a:rPr lang="zh-CN" altLang="en-US" sz="2400" dirty="0">
                <a:sym typeface="+mn-ea"/>
              </a:rPr>
              <a:t>，如数字、字符串、列表、</a:t>
            </a:r>
            <a:r>
              <a:rPr lang="en-US" altLang="x-none" sz="2400" dirty="0">
                <a:sym typeface="+mn-ea"/>
              </a:rPr>
              <a:t>del</a:t>
            </a:r>
            <a:r>
              <a:rPr lang="zh-CN" altLang="en-US" sz="2400" dirty="0">
                <a:sym typeface="+mn-ea"/>
              </a:rPr>
              <a:t>等。</a:t>
            </a:r>
            <a:endParaRPr lang="en-US" altLang="zh-CN" sz="2400" dirty="0">
              <a:sym typeface="+mn-ea"/>
            </a:endParaRPr>
          </a:p>
          <a:p>
            <a:pPr fontAlgn="auto">
              <a:lnSpc>
                <a:spcPct val="150000"/>
              </a:lnSpc>
            </a:pPr>
            <a:r>
              <a:rPr lang="zh-CN" altLang="en-US" sz="2400" dirty="0">
                <a:solidFill>
                  <a:srgbClr val="FF0000"/>
                </a:solidFill>
                <a:sym typeface="+mn-ea"/>
              </a:rPr>
              <a:t>非</a:t>
            </a:r>
            <a:r>
              <a:rPr lang="en-US" altLang="x-none" sz="2400" dirty="0">
                <a:solidFill>
                  <a:srgbClr val="FF0000"/>
                </a:solidFill>
                <a:sym typeface="+mn-ea"/>
              </a:rPr>
              <a:t>内置对象需要导入模块才能使用</a:t>
            </a:r>
            <a:r>
              <a:rPr lang="en-US" altLang="x-none" sz="2400" dirty="0">
                <a:sym typeface="+mn-ea"/>
              </a:rPr>
              <a:t>，如正弦函数sin(x)</a:t>
            </a:r>
            <a:r>
              <a:rPr lang="zh-CN" altLang="en-US" sz="2400" dirty="0">
                <a:sym typeface="+mn-ea"/>
              </a:rPr>
              <a:t>，随机数产生函数</a:t>
            </a:r>
            <a:r>
              <a:rPr lang="en-US" altLang="x-none" sz="2400" dirty="0">
                <a:sym typeface="+mn-ea"/>
              </a:rPr>
              <a:t>random( )</a:t>
            </a:r>
            <a:r>
              <a:rPr lang="zh-CN" altLang="en-US" sz="2400" dirty="0">
                <a:sym typeface="+mn-ea"/>
              </a:rPr>
              <a:t>等。</a:t>
            </a:r>
            <a:endParaRPr lang="en-US" sz="2400" dirty="0"/>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a:t>
            </a:fld>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  Python</a:t>
            </a:r>
            <a:r>
              <a:rPr lang="zh-CN" altLang="en-US">
                <a:sym typeface="+mn-ea"/>
              </a:rPr>
              <a:t>运算符与表达式</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20</a:t>
            </a:fld>
            <a:endParaRPr lang="zh-CN" altLang="en-US"/>
          </a:p>
        </p:txBody>
      </p:sp>
      <p:graphicFrame>
        <p:nvGraphicFramePr>
          <p:cNvPr id="3" name="Content Placeholder -1"/>
          <p:cNvGraphicFramePr>
            <a:graphicFrameLocks noGrp="1"/>
          </p:cNvGraphicFramePr>
          <p:nvPr>
            <p:ph idx="1"/>
          </p:nvPr>
        </p:nvGraphicFramePr>
        <p:xfrm>
          <a:off x="970915" y="1235075"/>
          <a:ext cx="10291445" cy="5181617"/>
        </p:xfrm>
        <a:graphic>
          <a:graphicData uri="http://schemas.openxmlformats.org/drawingml/2006/table">
            <a:tbl>
              <a:tblPr firstRow="1" bandRow="1">
                <a:tableStyleId>{5940675A-B579-460E-94D1-54222C63F5DA}</a:tableStyleId>
              </a:tblPr>
              <a:tblGrid>
                <a:gridCol w="2719705"/>
                <a:gridCol w="7571740"/>
              </a:tblGrid>
              <a:tr h="0">
                <a:tc>
                  <a:txBody>
                    <a:bodyPr/>
                    <a:lstStyle/>
                    <a:p>
                      <a:pPr marL="0" indent="0" algn="ctr">
                        <a:buNone/>
                      </a:pPr>
                      <a:r>
                        <a:rPr lang="zh-CN" altLang="en-US" sz="2000" b="1" u="none" dirty="0">
                          <a:latin typeface="宋体" panose="02010600030101010101" pitchFamily="2" charset="-122"/>
                          <a:ea typeface="宋体" panose="02010600030101010101" pitchFamily="2" charset="-122"/>
                          <a:cs typeface="宋体" panose="02010600030101010101" pitchFamily="2" charset="-122"/>
                        </a:rPr>
                        <a:t>运算符</a:t>
                      </a: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2000" b="1" u="none">
                          <a:latin typeface="宋体" panose="02010600030101010101" pitchFamily="2" charset="-122"/>
                          <a:ea typeface="宋体" panose="02010600030101010101" pitchFamily="2" charset="-122"/>
                          <a:cs typeface="宋体" panose="02010600030101010101" pitchFamily="2" charset="-122"/>
                        </a:rPr>
                        <a:t>功能说明</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算术加法，列表、元组、字符串合并与连接，正号</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算术减法，集合差集，相反数</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算术乘法，序列重复</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真除法</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求整商，但如果操作数中有实数的话，结果为实数形式的整数</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求余数，字符串格式化</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幂运算</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dirty="0">
                          <a:latin typeface="宋体" panose="02010600030101010101" pitchFamily="2" charset="-122"/>
                          <a:ea typeface="宋体" panose="02010600030101010101" pitchFamily="2" charset="-122"/>
                          <a:cs typeface="宋体" panose="02010600030101010101" pitchFamily="2" charset="-122"/>
                        </a:rPr>
                        <a:t>&lt;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&lt;=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&gt;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&gt;=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endParaRPr lang="en-US" sz="20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（值）大小比较，集合的包含关系比较</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or</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逻辑或</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and</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逻辑与</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not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逻辑非</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in</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成员测试</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is</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a:latin typeface="宋体" panose="02010600030101010101" pitchFamily="2" charset="-122"/>
                          <a:ea typeface="宋体" panose="02010600030101010101" pitchFamily="2" charset="-122"/>
                          <a:cs typeface="宋体" panose="02010600030101010101" pitchFamily="2" charset="-122"/>
                        </a:rPr>
                        <a:t>对象同一性测试，即测试是否为同一个对象或内存地址是否相同</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&amp;</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&lt;&lt;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&gt;&gt;</a:t>
                      </a:r>
                      <a:r>
                        <a:rPr lang="zh-CN" altLang="en-US" sz="2000" b="0" u="none" dirty="0">
                          <a:latin typeface="宋体" panose="02010600030101010101" pitchFamily="2" charset="-122"/>
                          <a:ea typeface="宋体" panose="02010600030101010101" pitchFamily="2" charset="-122"/>
                          <a:cs typeface="宋体" panose="02010600030101010101" pitchFamily="2" charset="-122"/>
                        </a:rPr>
                        <a:t>、</a:t>
                      </a:r>
                      <a:r>
                        <a:rPr lang="en-US" altLang="zh-CN" sz="2000" b="0" u="none" dirty="0">
                          <a:latin typeface="宋体" panose="02010600030101010101" pitchFamily="2" charset="-122"/>
                          <a:ea typeface="宋体" panose="02010600030101010101" pitchFamily="2" charset="-122"/>
                          <a:cs typeface="宋体" panose="02010600030101010101" pitchFamily="2" charset="-122"/>
                        </a:rPr>
                        <a:t>~</a:t>
                      </a:r>
                      <a:endParaRPr lang="en-US" sz="20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位或、位异或、位与、左移位、右移位、位求反</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&amp;</a:t>
                      </a:r>
                      <a:r>
                        <a:rPr lang="zh-CN" altLang="en-US" sz="2000" b="0" u="none">
                          <a:latin typeface="宋体" panose="02010600030101010101" pitchFamily="2" charset="-122"/>
                          <a:ea typeface="宋体" panose="02010600030101010101" pitchFamily="2" charset="-122"/>
                          <a:cs typeface="宋体" panose="02010600030101010101" pitchFamily="2" charset="-122"/>
                        </a:rPr>
                        <a:t>、</a:t>
                      </a:r>
                      <a:r>
                        <a:rPr lang="en-US" altLang="zh-CN" sz="2000" b="0" u="none">
                          <a:latin typeface="宋体" panose="02010600030101010101" pitchFamily="2" charset="-122"/>
                          <a:ea typeface="宋体" panose="02010600030101010101" pitchFamily="2" charset="-122"/>
                          <a:cs typeface="宋体" panose="02010600030101010101" pitchFamily="2" charset="-122"/>
                        </a:rPr>
                        <a:t>|</a:t>
                      </a:r>
                      <a:r>
                        <a:rPr lang="zh-CN" altLang="en-US" sz="2000" b="0" u="none">
                          <a:latin typeface="宋体" panose="02010600030101010101" pitchFamily="2" charset="-122"/>
                          <a:ea typeface="宋体" panose="02010600030101010101" pitchFamily="2" charset="-122"/>
                          <a:cs typeface="宋体" panose="02010600030101010101" pitchFamily="2" charset="-122"/>
                        </a:rPr>
                        <a:t>、</a:t>
                      </a:r>
                      <a:r>
                        <a:rPr lang="en-US" altLang="zh-CN" sz="2000" b="0" u="none">
                          <a:latin typeface="宋体" panose="02010600030101010101" pitchFamily="2" charset="-122"/>
                          <a:ea typeface="宋体" panose="02010600030101010101" pitchFamily="2" charset="-122"/>
                          <a:cs typeface="宋体" panose="02010600030101010101" pitchFamily="2" charset="-122"/>
                        </a:rPr>
                        <a:t>^</a:t>
                      </a:r>
                      <a:endParaRPr lang="en-US" sz="20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集合交集、并集、对称差集</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marL="0" indent="0" algn="l">
                        <a:buNone/>
                      </a:pPr>
                      <a:r>
                        <a:rPr lang="en-US" altLang="zh-CN" sz="2000" b="0" u="none">
                          <a:latin typeface="宋体" panose="02010600030101010101" pitchFamily="2" charset="-122"/>
                          <a:ea typeface="宋体" panose="02010600030101010101" pitchFamily="2" charset="-122"/>
                          <a:cs typeface="宋体" panose="02010600030101010101" pitchFamily="2" charset="-122"/>
                        </a:rPr>
                        <a: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2000" b="0" u="none" dirty="0">
                          <a:latin typeface="宋体" panose="02010600030101010101" pitchFamily="2" charset="-122"/>
                          <a:ea typeface="宋体" panose="02010600030101010101" pitchFamily="2" charset="-122"/>
                          <a:cs typeface="宋体" panose="02010600030101010101" pitchFamily="2" charset="-122"/>
                        </a:rPr>
                        <a:t>矩阵相乘运算符</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2.2.1  </a:t>
            </a:r>
            <a:r>
              <a:rPr lang="zh-CN" altLang="en-US"/>
              <a:t>算术运算符</a:t>
            </a:r>
          </a:p>
        </p:txBody>
      </p:sp>
      <p:sp>
        <p:nvSpPr>
          <p:cNvPr id="3" name="Content Placeholder 2"/>
          <p:cNvSpPr>
            <a:spLocks noGrp="1"/>
          </p:cNvSpPr>
          <p:nvPr>
            <p:ph idx="1"/>
          </p:nvPr>
        </p:nvSpPr>
        <p:spPr>
          <a:xfrm>
            <a:off x="838200" y="1321435"/>
            <a:ext cx="10793730" cy="5034280"/>
          </a:xfrm>
        </p:spPr>
        <p:txBody>
          <a:bodyPr>
            <a:normAutofit/>
          </a:bodyPr>
          <a:lstStyle/>
          <a:p>
            <a:pPr marL="0" indent="0" fontAlgn="auto">
              <a:lnSpc>
                <a:spcPct val="100000"/>
              </a:lnSpc>
              <a:spcBef>
                <a:spcPts val="0"/>
              </a:spcBef>
              <a:buNone/>
            </a:pPr>
            <a:r>
              <a:rPr lang="en-US" sz="2400"/>
              <a:t>（1）</a:t>
            </a:r>
            <a:r>
              <a:rPr lang="en-US" sz="2400">
                <a:solidFill>
                  <a:srgbClr val="FF0000"/>
                </a:solidFill>
              </a:rPr>
              <a:t>+运算符</a:t>
            </a:r>
            <a:r>
              <a:rPr lang="en-US" sz="2400"/>
              <a:t>除了用于算术加法以外，还可以用于列表、元组、字符串的连接，但不支持不同类型的对象之间相加或连接。</a:t>
            </a:r>
          </a:p>
          <a:p>
            <a:pPr marL="0" indent="0" fontAlgn="auto">
              <a:lnSpc>
                <a:spcPct val="100000"/>
              </a:lnSpc>
              <a:spcBef>
                <a:spcPts val="0"/>
              </a:spcBef>
              <a:buNone/>
            </a:pPr>
            <a:r>
              <a:rPr lang="en-US" sz="2000">
                <a:latin typeface="Consolas" panose="020B0609020204030204" charset="0"/>
              </a:rPr>
              <a:t>&gt;&gt;&gt; [1, 2, 3] + [4, 5, 6]          #连接两个列表</a:t>
            </a:r>
          </a:p>
          <a:p>
            <a:pPr marL="0" indent="0" fontAlgn="auto">
              <a:lnSpc>
                <a:spcPct val="100000"/>
              </a:lnSpc>
              <a:spcBef>
                <a:spcPts val="0"/>
              </a:spcBef>
              <a:buNone/>
            </a:pPr>
            <a:r>
              <a:rPr lang="en-US" sz="2000">
                <a:solidFill>
                  <a:srgbClr val="00B0F0"/>
                </a:solidFill>
                <a:latin typeface="Consolas" panose="020B0609020204030204" charset="0"/>
              </a:rPr>
              <a:t>[1, 2, 3, 4, 5, 6]</a:t>
            </a:r>
          </a:p>
          <a:p>
            <a:pPr marL="0" indent="0" fontAlgn="auto">
              <a:lnSpc>
                <a:spcPct val="100000"/>
              </a:lnSpc>
              <a:spcBef>
                <a:spcPts val="0"/>
              </a:spcBef>
              <a:buNone/>
            </a:pPr>
            <a:r>
              <a:rPr lang="en-US" sz="2000">
                <a:latin typeface="Consolas" panose="020B0609020204030204" charset="0"/>
              </a:rPr>
              <a:t>&gt;&gt;&gt; (1, 2, 3) + (4,)               #连接两个元组</a:t>
            </a:r>
          </a:p>
          <a:p>
            <a:pPr marL="0" indent="0" fontAlgn="auto">
              <a:lnSpc>
                <a:spcPct val="100000"/>
              </a:lnSpc>
              <a:spcBef>
                <a:spcPts val="0"/>
              </a:spcBef>
              <a:buNone/>
            </a:pPr>
            <a:r>
              <a:rPr lang="en-US" sz="2000">
                <a:solidFill>
                  <a:srgbClr val="00B0F0"/>
                </a:solidFill>
                <a:latin typeface="Consolas" panose="020B0609020204030204" charset="0"/>
              </a:rPr>
              <a:t>(1, 2, 3, 4)</a:t>
            </a:r>
          </a:p>
          <a:p>
            <a:pPr marL="0" indent="0" fontAlgn="auto">
              <a:lnSpc>
                <a:spcPct val="100000"/>
              </a:lnSpc>
              <a:spcBef>
                <a:spcPts val="0"/>
              </a:spcBef>
              <a:buNone/>
            </a:pPr>
            <a:r>
              <a:rPr lang="en-US" sz="2000">
                <a:latin typeface="Consolas" panose="020B0609020204030204" charset="0"/>
              </a:rPr>
              <a:t>&gt;&gt;&gt; 'abcd' + '1234'                #连接两个字符串</a:t>
            </a:r>
          </a:p>
          <a:p>
            <a:pPr marL="0" indent="0" fontAlgn="auto">
              <a:lnSpc>
                <a:spcPct val="100000"/>
              </a:lnSpc>
              <a:spcBef>
                <a:spcPts val="0"/>
              </a:spcBef>
              <a:buNone/>
            </a:pPr>
            <a:r>
              <a:rPr lang="en-US" sz="2000">
                <a:solidFill>
                  <a:srgbClr val="00B0F0"/>
                </a:solidFill>
                <a:latin typeface="Consolas" panose="020B0609020204030204" charset="0"/>
              </a:rPr>
              <a:t>'abcd1234'</a:t>
            </a:r>
          </a:p>
          <a:p>
            <a:pPr marL="0" indent="0" fontAlgn="auto">
              <a:lnSpc>
                <a:spcPct val="100000"/>
              </a:lnSpc>
              <a:spcBef>
                <a:spcPts val="0"/>
              </a:spcBef>
              <a:buNone/>
            </a:pPr>
            <a:r>
              <a:rPr lang="en-US" sz="2000">
                <a:latin typeface="Consolas" panose="020B0609020204030204" charset="0"/>
              </a:rPr>
              <a:t>&gt;&gt;&gt; 'A' + 1                        #不支持字符与数字相加，抛出异常</a:t>
            </a:r>
          </a:p>
          <a:p>
            <a:pPr marL="0" indent="0" fontAlgn="auto">
              <a:lnSpc>
                <a:spcPct val="100000"/>
              </a:lnSpc>
              <a:spcBef>
                <a:spcPts val="0"/>
              </a:spcBef>
              <a:buNone/>
            </a:pPr>
            <a:r>
              <a:rPr lang="en-US" sz="2000">
                <a:solidFill>
                  <a:srgbClr val="FF0000"/>
                </a:solidFill>
                <a:latin typeface="Consolas" panose="020B0609020204030204" charset="0"/>
              </a:rPr>
              <a:t>TypeError: Can't convert 'int' object to str implicitly</a:t>
            </a:r>
          </a:p>
          <a:p>
            <a:pPr marL="0" indent="0" fontAlgn="auto">
              <a:lnSpc>
                <a:spcPct val="100000"/>
              </a:lnSpc>
              <a:spcBef>
                <a:spcPts val="0"/>
              </a:spcBef>
              <a:buNone/>
            </a:pPr>
            <a:r>
              <a:rPr lang="en-US" sz="2000">
                <a:latin typeface="Consolas" panose="020B0609020204030204" charset="0"/>
              </a:rPr>
              <a:t>&gt;&gt;&gt; True + 3                       #Python内部把True当作1处理</a:t>
            </a:r>
          </a:p>
          <a:p>
            <a:pPr marL="0" indent="0" fontAlgn="auto">
              <a:lnSpc>
                <a:spcPct val="100000"/>
              </a:lnSpc>
              <a:spcBef>
                <a:spcPts val="0"/>
              </a:spcBef>
              <a:buNone/>
            </a:pPr>
            <a:r>
              <a:rPr lang="en-US" sz="2000">
                <a:solidFill>
                  <a:srgbClr val="00B0F0"/>
                </a:solidFill>
                <a:latin typeface="Consolas" panose="020B0609020204030204" charset="0"/>
              </a:rPr>
              <a:t>4</a:t>
            </a:r>
          </a:p>
          <a:p>
            <a:pPr marL="0" indent="0" fontAlgn="auto">
              <a:lnSpc>
                <a:spcPct val="100000"/>
              </a:lnSpc>
              <a:spcBef>
                <a:spcPts val="0"/>
              </a:spcBef>
              <a:buNone/>
            </a:pPr>
            <a:r>
              <a:rPr lang="en-US" sz="2000">
                <a:latin typeface="Consolas" panose="020B0609020204030204" charset="0"/>
              </a:rPr>
              <a:t>&gt;&gt;&gt; False + 3                      #把False当作0处理</a:t>
            </a:r>
          </a:p>
          <a:p>
            <a:pPr marL="0" indent="0" fontAlgn="auto">
              <a:lnSpc>
                <a:spcPct val="100000"/>
              </a:lnSpc>
              <a:spcBef>
                <a:spcPts val="0"/>
              </a:spcBef>
              <a:buNone/>
            </a:pPr>
            <a:r>
              <a:rPr lang="en-US" sz="2000">
                <a:solidFill>
                  <a:srgbClr val="00B0F0"/>
                </a:solidFill>
                <a:latin typeface="Consolas" panose="020B0609020204030204" charset="0"/>
              </a:rPr>
              <a:t>3</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21</a:t>
            </a:fld>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2.2.1  </a:t>
            </a:r>
            <a:r>
              <a:rPr lang="zh-CN" altLang="en-US">
                <a:sym typeface="+mn-ea"/>
              </a:rPr>
              <a:t>算术运算符</a:t>
            </a:r>
            <a:endParaRPr lang="en-US"/>
          </a:p>
        </p:txBody>
      </p:sp>
      <p:sp>
        <p:nvSpPr>
          <p:cNvPr id="3" name="Content Placeholder 2"/>
          <p:cNvSpPr>
            <a:spLocks noGrp="1"/>
          </p:cNvSpPr>
          <p:nvPr>
            <p:ph idx="1"/>
          </p:nvPr>
        </p:nvSpPr>
        <p:spPr/>
        <p:txBody>
          <a:bodyPr>
            <a:normAutofit/>
          </a:bodyPr>
          <a:lstStyle/>
          <a:p>
            <a:pPr marL="0" indent="0" fontAlgn="auto">
              <a:lnSpc>
                <a:spcPct val="100000"/>
              </a:lnSpc>
              <a:spcBef>
                <a:spcPts val="0"/>
              </a:spcBef>
              <a:buNone/>
            </a:pPr>
            <a:r>
              <a:rPr lang="en-US" sz="2400" dirty="0"/>
              <a:t>（2）</a:t>
            </a:r>
            <a:r>
              <a:rPr lang="en-US" sz="2400" dirty="0">
                <a:solidFill>
                  <a:srgbClr val="FF0000"/>
                </a:solidFill>
              </a:rPr>
              <a:t>*运算符</a:t>
            </a:r>
            <a:r>
              <a:rPr lang="en-US" sz="2400" dirty="0"/>
              <a:t>除了表示算术乘法，还可用于列表、元组、字符串这几个序列类型与整数的乘法，表示序列元素的重复，生成新的序列对象。</a:t>
            </a:r>
            <a:r>
              <a:rPr lang="en-US" sz="2400" dirty="0">
                <a:solidFill>
                  <a:srgbClr val="FF0000"/>
                </a:solidFill>
              </a:rPr>
              <a:t>字典和集合不支持与整数的相乘</a:t>
            </a:r>
            <a:r>
              <a:rPr lang="en-US" sz="2400" dirty="0"/>
              <a:t>，因为其中的元素是不允许重复的。</a:t>
            </a:r>
          </a:p>
          <a:p>
            <a:pPr marL="0" indent="0" fontAlgn="auto">
              <a:lnSpc>
                <a:spcPct val="100000"/>
              </a:lnSpc>
              <a:spcBef>
                <a:spcPts val="0"/>
              </a:spcBef>
              <a:buNone/>
            </a:pPr>
            <a:r>
              <a:rPr lang="en-US" sz="2000" dirty="0"/>
              <a:t>&gt;&gt;&gt; True * 3</a:t>
            </a:r>
          </a:p>
          <a:p>
            <a:pPr marL="0" indent="0" fontAlgn="auto">
              <a:lnSpc>
                <a:spcPct val="100000"/>
              </a:lnSpc>
              <a:spcBef>
                <a:spcPts val="0"/>
              </a:spcBef>
              <a:buNone/>
            </a:pPr>
            <a:r>
              <a:rPr lang="en-US" sz="2000" dirty="0">
                <a:solidFill>
                  <a:srgbClr val="00B0F0"/>
                </a:solidFill>
              </a:rPr>
              <a:t>3</a:t>
            </a:r>
          </a:p>
          <a:p>
            <a:pPr marL="0" indent="0" fontAlgn="auto">
              <a:lnSpc>
                <a:spcPct val="100000"/>
              </a:lnSpc>
              <a:spcBef>
                <a:spcPts val="0"/>
              </a:spcBef>
              <a:buNone/>
            </a:pPr>
            <a:r>
              <a:rPr lang="en-US" sz="2000" dirty="0"/>
              <a:t>&gt;&gt;&gt; False * 3</a:t>
            </a:r>
          </a:p>
          <a:p>
            <a:pPr marL="0" indent="0" fontAlgn="auto">
              <a:lnSpc>
                <a:spcPct val="100000"/>
              </a:lnSpc>
              <a:spcBef>
                <a:spcPts val="0"/>
              </a:spcBef>
              <a:buNone/>
            </a:pPr>
            <a:r>
              <a:rPr lang="en-US" sz="2000" dirty="0">
                <a:solidFill>
                  <a:srgbClr val="00B0F0"/>
                </a:solidFill>
              </a:rPr>
              <a:t>0</a:t>
            </a:r>
          </a:p>
          <a:p>
            <a:pPr marL="0" indent="0" fontAlgn="auto">
              <a:lnSpc>
                <a:spcPct val="100000"/>
              </a:lnSpc>
              <a:spcBef>
                <a:spcPts val="0"/>
              </a:spcBef>
              <a:buNone/>
            </a:pPr>
            <a:r>
              <a:rPr lang="en-US" sz="2000" dirty="0"/>
              <a:t>&gt;&gt;&gt; [1, 2, 3] * 3</a:t>
            </a:r>
          </a:p>
          <a:p>
            <a:pPr marL="0" indent="0" fontAlgn="auto">
              <a:lnSpc>
                <a:spcPct val="100000"/>
              </a:lnSpc>
              <a:spcBef>
                <a:spcPts val="0"/>
              </a:spcBef>
              <a:buNone/>
            </a:pPr>
            <a:r>
              <a:rPr lang="en-US" sz="2000" dirty="0">
                <a:solidFill>
                  <a:srgbClr val="00B0F0"/>
                </a:solidFill>
              </a:rPr>
              <a:t>[1, 2, 3, 1, 2, 3, 1, 2, 3]</a:t>
            </a:r>
          </a:p>
          <a:p>
            <a:pPr marL="0" indent="0" fontAlgn="auto">
              <a:lnSpc>
                <a:spcPct val="100000"/>
              </a:lnSpc>
              <a:spcBef>
                <a:spcPts val="0"/>
              </a:spcBef>
              <a:buNone/>
            </a:pPr>
            <a:r>
              <a:rPr lang="en-US" sz="2000" dirty="0"/>
              <a:t>&gt;&gt;&gt; (1, 2, 3) * 3</a:t>
            </a:r>
          </a:p>
          <a:p>
            <a:pPr marL="0" indent="0" fontAlgn="auto">
              <a:lnSpc>
                <a:spcPct val="100000"/>
              </a:lnSpc>
              <a:spcBef>
                <a:spcPts val="0"/>
              </a:spcBef>
              <a:buNone/>
            </a:pPr>
            <a:r>
              <a:rPr lang="en-US" sz="2000" dirty="0">
                <a:solidFill>
                  <a:srgbClr val="00B0F0"/>
                </a:solidFill>
              </a:rPr>
              <a:t>(1, 2, 3, 1, 2, 3, 1, 2, 3)</a:t>
            </a:r>
          </a:p>
          <a:p>
            <a:pPr marL="0" indent="0" fontAlgn="auto">
              <a:lnSpc>
                <a:spcPct val="100000"/>
              </a:lnSpc>
              <a:spcBef>
                <a:spcPts val="0"/>
              </a:spcBef>
              <a:buNone/>
            </a:pPr>
            <a:r>
              <a:rPr lang="en-US" sz="2000" dirty="0"/>
              <a:t>&gt;&gt;&gt; '</a:t>
            </a:r>
            <a:r>
              <a:rPr lang="en-US" sz="2000" dirty="0" err="1"/>
              <a:t>abc</a:t>
            </a:r>
            <a:r>
              <a:rPr lang="en-US" sz="2000" dirty="0"/>
              <a:t>' * 3</a:t>
            </a:r>
          </a:p>
          <a:p>
            <a:pPr marL="0" indent="0" fontAlgn="auto">
              <a:lnSpc>
                <a:spcPct val="100000"/>
              </a:lnSpc>
              <a:spcBef>
                <a:spcPts val="0"/>
              </a:spcBef>
              <a:buNone/>
            </a:pPr>
            <a:r>
              <a:rPr lang="en-US" sz="2000" dirty="0">
                <a:solidFill>
                  <a:srgbClr val="00B0F0"/>
                </a:solidFill>
              </a:rPr>
              <a:t>'</a:t>
            </a:r>
            <a:r>
              <a:rPr lang="en-US" sz="2000" dirty="0" err="1">
                <a:solidFill>
                  <a:srgbClr val="00B0F0"/>
                </a:solidFill>
              </a:rPr>
              <a:t>abcabcabc</a:t>
            </a:r>
            <a:r>
              <a:rPr lang="en-US" sz="2000" dirty="0">
                <a:solidFill>
                  <a:srgbClr val="00B0F0"/>
                </a:solidFill>
              </a:rPr>
              <a:t>'</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22</a:t>
            </a:fld>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2.2.1  </a:t>
            </a:r>
            <a:r>
              <a:rPr lang="zh-CN" altLang="en-US">
                <a:sym typeface="+mn-ea"/>
              </a:rPr>
              <a:t>算术运算符</a:t>
            </a:r>
            <a:endParaRPr lang="en-US"/>
          </a:p>
        </p:txBody>
      </p:sp>
      <p:sp>
        <p:nvSpPr>
          <p:cNvPr id="3" name="Content Placeholder 2"/>
          <p:cNvSpPr>
            <a:spLocks noGrp="1"/>
          </p:cNvSpPr>
          <p:nvPr>
            <p:ph idx="1"/>
          </p:nvPr>
        </p:nvSpPr>
        <p:spPr>
          <a:xfrm>
            <a:off x="838200" y="1397635"/>
            <a:ext cx="10813026" cy="4639945"/>
          </a:xfrm>
        </p:spPr>
        <p:txBody>
          <a:bodyPr>
            <a:normAutofit/>
          </a:bodyPr>
          <a:lstStyle/>
          <a:p>
            <a:pPr marL="0" indent="0" fontAlgn="auto">
              <a:lnSpc>
                <a:spcPct val="100000"/>
              </a:lnSpc>
              <a:spcBef>
                <a:spcPts val="600"/>
              </a:spcBef>
              <a:buNone/>
            </a:pPr>
            <a:r>
              <a:rPr lang="en-US" sz="2400" dirty="0"/>
              <a:t>（3）</a:t>
            </a:r>
            <a:r>
              <a:rPr lang="en-US" sz="2400" dirty="0">
                <a:solidFill>
                  <a:srgbClr val="FF0000"/>
                </a:solidFill>
              </a:rPr>
              <a:t>运算符/和//</a:t>
            </a:r>
            <a:r>
              <a:rPr lang="en-US" sz="2400" dirty="0" err="1"/>
              <a:t>在Python中分别表示算术除法和算术求整商（floor</a:t>
            </a:r>
            <a:r>
              <a:rPr lang="en-US" sz="2400" dirty="0"/>
              <a:t> division）。</a:t>
            </a:r>
          </a:p>
          <a:p>
            <a:pPr marL="0" indent="0" fontAlgn="auto">
              <a:lnSpc>
                <a:spcPct val="100000"/>
              </a:lnSpc>
              <a:spcBef>
                <a:spcPts val="600"/>
              </a:spcBef>
              <a:buNone/>
            </a:pPr>
            <a:r>
              <a:rPr lang="en-US" sz="2000" dirty="0">
                <a:latin typeface="Consolas" panose="020B0609020204030204" charset="0"/>
              </a:rPr>
              <a:t>&gt;&gt;&gt; 3 / 2                    #</a:t>
            </a:r>
            <a:r>
              <a:rPr lang="en-US" sz="2000" dirty="0" err="1">
                <a:latin typeface="Consolas" panose="020B0609020204030204" charset="0"/>
              </a:rPr>
              <a:t>数学意义上的除法</a:t>
            </a:r>
            <a:endParaRPr lang="en-US" sz="2000" dirty="0">
              <a:latin typeface="Consolas" panose="020B0609020204030204" charset="0"/>
            </a:endParaRPr>
          </a:p>
          <a:p>
            <a:pPr marL="0" indent="0" fontAlgn="auto">
              <a:lnSpc>
                <a:spcPct val="100000"/>
              </a:lnSpc>
              <a:spcBef>
                <a:spcPts val="600"/>
              </a:spcBef>
              <a:buNone/>
            </a:pPr>
            <a:r>
              <a:rPr lang="en-US" sz="2000" dirty="0">
                <a:solidFill>
                  <a:srgbClr val="00B0F0"/>
                </a:solidFill>
                <a:latin typeface="Consolas" panose="020B0609020204030204" charset="0"/>
              </a:rPr>
              <a:t>1.5</a:t>
            </a:r>
          </a:p>
          <a:p>
            <a:pPr marL="0" indent="0" fontAlgn="auto">
              <a:lnSpc>
                <a:spcPct val="100000"/>
              </a:lnSpc>
              <a:spcBef>
                <a:spcPts val="600"/>
              </a:spcBef>
              <a:buNone/>
            </a:pPr>
            <a:r>
              <a:rPr lang="en-US" sz="2000" dirty="0">
                <a:latin typeface="Consolas" panose="020B0609020204030204" charset="0"/>
              </a:rPr>
              <a:t>&gt;&gt;&gt; 15 // 4                  #</a:t>
            </a:r>
            <a:r>
              <a:rPr lang="en-US" sz="2000" dirty="0" err="1">
                <a:latin typeface="Consolas" panose="020B0609020204030204" charset="0"/>
              </a:rPr>
              <a:t>如果两个操作数都是整数，结果为整数</a:t>
            </a:r>
            <a:endParaRPr lang="en-US" sz="2000" dirty="0">
              <a:latin typeface="Consolas" panose="020B0609020204030204" charset="0"/>
            </a:endParaRPr>
          </a:p>
          <a:p>
            <a:pPr marL="0" indent="0" fontAlgn="auto">
              <a:lnSpc>
                <a:spcPct val="100000"/>
              </a:lnSpc>
              <a:spcBef>
                <a:spcPts val="600"/>
              </a:spcBef>
              <a:buNone/>
            </a:pPr>
            <a:r>
              <a:rPr lang="en-US" sz="2000" dirty="0">
                <a:solidFill>
                  <a:srgbClr val="00B0F0"/>
                </a:solidFill>
                <a:latin typeface="Consolas" panose="020B0609020204030204" charset="0"/>
              </a:rPr>
              <a:t>3</a:t>
            </a:r>
          </a:p>
          <a:p>
            <a:pPr marL="0" indent="0" fontAlgn="auto">
              <a:lnSpc>
                <a:spcPct val="100000"/>
              </a:lnSpc>
              <a:spcBef>
                <a:spcPts val="600"/>
              </a:spcBef>
              <a:buNone/>
            </a:pPr>
            <a:r>
              <a:rPr lang="en-US" sz="2000" dirty="0">
                <a:latin typeface="Consolas" panose="020B0609020204030204" charset="0"/>
              </a:rPr>
              <a:t>&gt;&gt;&gt; 15.0 // 4                #</a:t>
            </a:r>
            <a:r>
              <a:rPr lang="en-US" sz="2000" dirty="0" err="1">
                <a:latin typeface="Consolas" panose="020B0609020204030204" charset="0"/>
              </a:rPr>
              <a:t>如果操作数中有实数，结果为实数形式的整数值</a:t>
            </a:r>
            <a:endParaRPr lang="en-US" sz="2000" dirty="0">
              <a:latin typeface="Consolas" panose="020B0609020204030204" charset="0"/>
            </a:endParaRPr>
          </a:p>
          <a:p>
            <a:pPr marL="0" indent="0" fontAlgn="auto">
              <a:lnSpc>
                <a:spcPct val="100000"/>
              </a:lnSpc>
              <a:spcBef>
                <a:spcPts val="600"/>
              </a:spcBef>
              <a:buNone/>
            </a:pPr>
            <a:r>
              <a:rPr lang="en-US" sz="2000" dirty="0">
                <a:solidFill>
                  <a:srgbClr val="00B0F0"/>
                </a:solidFill>
                <a:latin typeface="Consolas" panose="020B0609020204030204" charset="0"/>
              </a:rPr>
              <a:t>3.0</a:t>
            </a:r>
          </a:p>
          <a:p>
            <a:pPr marL="0" indent="0" fontAlgn="auto">
              <a:lnSpc>
                <a:spcPct val="100000"/>
              </a:lnSpc>
              <a:spcBef>
                <a:spcPts val="600"/>
              </a:spcBef>
              <a:buNone/>
            </a:pPr>
            <a:r>
              <a:rPr lang="en-US" sz="2000" dirty="0">
                <a:latin typeface="Consolas" panose="020B0609020204030204" charset="0"/>
              </a:rPr>
              <a:t>&gt;&gt;&gt; -15//4                   #</a:t>
            </a:r>
            <a:r>
              <a:rPr lang="en-US" sz="2000" dirty="0" err="1">
                <a:latin typeface="Consolas" panose="020B0609020204030204" charset="0"/>
              </a:rPr>
              <a:t>向下取整</a:t>
            </a:r>
            <a:endParaRPr lang="en-US" sz="2000" dirty="0">
              <a:latin typeface="Consolas" panose="020B0609020204030204" charset="0"/>
            </a:endParaRPr>
          </a:p>
          <a:p>
            <a:pPr marL="0" indent="0" fontAlgn="auto">
              <a:lnSpc>
                <a:spcPct val="100000"/>
              </a:lnSpc>
              <a:spcBef>
                <a:spcPts val="600"/>
              </a:spcBef>
              <a:buNone/>
            </a:pPr>
            <a:r>
              <a:rPr lang="en-US" sz="2000" dirty="0">
                <a:solidFill>
                  <a:srgbClr val="00B0F0"/>
                </a:solidFill>
                <a:latin typeface="Consolas" panose="020B0609020204030204" charset="0"/>
              </a:rPr>
              <a:t>-4</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23</a:t>
            </a:fld>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2.2.1  </a:t>
            </a:r>
            <a:r>
              <a:rPr lang="zh-CN" altLang="en-US">
                <a:sym typeface="+mn-ea"/>
              </a:rPr>
              <a:t>算术运算符</a:t>
            </a:r>
            <a:endParaRPr lang="en-US"/>
          </a:p>
        </p:txBody>
      </p:sp>
      <p:sp>
        <p:nvSpPr>
          <p:cNvPr id="3" name="Content Placeholder 2"/>
          <p:cNvSpPr>
            <a:spLocks noGrp="1"/>
          </p:cNvSpPr>
          <p:nvPr>
            <p:ph idx="1"/>
          </p:nvPr>
        </p:nvSpPr>
        <p:spPr>
          <a:xfrm>
            <a:off x="838200" y="1321435"/>
            <a:ext cx="10937875" cy="4639945"/>
          </a:xfrm>
        </p:spPr>
        <p:txBody>
          <a:bodyPr>
            <a:normAutofit lnSpcReduction="10000"/>
          </a:bodyPr>
          <a:lstStyle/>
          <a:p>
            <a:pPr marL="0" indent="0" fontAlgn="auto">
              <a:lnSpc>
                <a:spcPct val="150000"/>
              </a:lnSpc>
              <a:spcBef>
                <a:spcPts val="0"/>
              </a:spcBef>
              <a:buNone/>
            </a:pPr>
            <a:r>
              <a:rPr lang="en-US" sz="2400" dirty="0"/>
              <a:t>（4）</a:t>
            </a:r>
            <a:r>
              <a:rPr lang="en-US" sz="2400" dirty="0">
                <a:solidFill>
                  <a:srgbClr val="FF0000"/>
                </a:solidFill>
              </a:rPr>
              <a:t>%</a:t>
            </a:r>
            <a:r>
              <a:rPr lang="en-US" sz="2400" dirty="0" err="1">
                <a:solidFill>
                  <a:srgbClr val="FF0000"/>
                </a:solidFill>
              </a:rPr>
              <a:t>运算符</a:t>
            </a:r>
            <a:r>
              <a:rPr lang="en-US" sz="2400" dirty="0" err="1"/>
              <a:t>可以用于整数或实数的求余数运算，还可以用于字符串格式化，但是这种用法并不推荐</a:t>
            </a:r>
            <a:r>
              <a:rPr lang="zh-CN" altLang="en-US" sz="2400" dirty="0"/>
              <a:t>。</a:t>
            </a:r>
          </a:p>
          <a:p>
            <a:pPr marL="0" indent="0" fontAlgn="auto">
              <a:lnSpc>
                <a:spcPct val="150000"/>
              </a:lnSpc>
              <a:spcBef>
                <a:spcPts val="0"/>
              </a:spcBef>
              <a:buNone/>
            </a:pPr>
            <a:r>
              <a:rPr lang="en-US" sz="2000" dirty="0"/>
              <a:t>&gt;&gt;&gt; 789 % 23                       #</a:t>
            </a:r>
            <a:r>
              <a:rPr lang="en-US" sz="2000" dirty="0" err="1"/>
              <a:t>余数</a:t>
            </a:r>
            <a:endParaRPr lang="en-US" sz="2000" dirty="0"/>
          </a:p>
          <a:p>
            <a:pPr marL="0" indent="0" fontAlgn="auto">
              <a:lnSpc>
                <a:spcPct val="150000"/>
              </a:lnSpc>
              <a:spcBef>
                <a:spcPts val="0"/>
              </a:spcBef>
              <a:buNone/>
            </a:pPr>
            <a:r>
              <a:rPr lang="en-US" sz="2000" dirty="0">
                <a:solidFill>
                  <a:srgbClr val="00B0F0"/>
                </a:solidFill>
              </a:rPr>
              <a:t>7</a:t>
            </a:r>
          </a:p>
          <a:p>
            <a:pPr marL="0" indent="0" fontAlgn="auto">
              <a:lnSpc>
                <a:spcPct val="150000"/>
              </a:lnSpc>
              <a:spcBef>
                <a:spcPts val="0"/>
              </a:spcBef>
              <a:buNone/>
            </a:pPr>
            <a:r>
              <a:rPr lang="en-US" sz="2000" dirty="0"/>
              <a:t>&gt;&gt;&gt; 123.45 % 3.2                 #</a:t>
            </a:r>
            <a:r>
              <a:rPr lang="en-US" sz="2000" dirty="0" err="1"/>
              <a:t>可以对实数进行余数运算，注意精度问题</a:t>
            </a:r>
            <a:endParaRPr lang="en-US" sz="2000" dirty="0"/>
          </a:p>
          <a:p>
            <a:pPr marL="0" indent="0" fontAlgn="auto">
              <a:lnSpc>
                <a:spcPct val="150000"/>
              </a:lnSpc>
              <a:spcBef>
                <a:spcPts val="0"/>
              </a:spcBef>
              <a:buNone/>
            </a:pPr>
            <a:r>
              <a:rPr lang="en-US" sz="2000" dirty="0">
                <a:solidFill>
                  <a:srgbClr val="00B0F0"/>
                </a:solidFill>
              </a:rPr>
              <a:t>1.849999999999996</a:t>
            </a:r>
          </a:p>
          <a:p>
            <a:pPr marL="0" indent="0" fontAlgn="auto">
              <a:lnSpc>
                <a:spcPct val="150000"/>
              </a:lnSpc>
              <a:spcBef>
                <a:spcPts val="0"/>
              </a:spcBef>
              <a:buNone/>
            </a:pPr>
            <a:r>
              <a:rPr lang="en-US" sz="2000" dirty="0"/>
              <a:t>&gt;&gt;&gt; '%c, %d' % (65, 65)       #把65分别格式化为字符和整数</a:t>
            </a:r>
          </a:p>
          <a:p>
            <a:pPr marL="0" indent="0" fontAlgn="auto">
              <a:lnSpc>
                <a:spcPct val="150000"/>
              </a:lnSpc>
              <a:spcBef>
                <a:spcPts val="0"/>
              </a:spcBef>
              <a:buNone/>
            </a:pPr>
            <a:r>
              <a:rPr lang="en-US" sz="2000" dirty="0">
                <a:solidFill>
                  <a:srgbClr val="00B0F0"/>
                </a:solidFill>
              </a:rPr>
              <a:t>'A, 65'</a:t>
            </a:r>
          </a:p>
          <a:p>
            <a:pPr marL="0" indent="0" fontAlgn="auto">
              <a:lnSpc>
                <a:spcPct val="150000"/>
              </a:lnSpc>
              <a:spcBef>
                <a:spcPts val="0"/>
              </a:spcBef>
              <a:buNone/>
            </a:pPr>
            <a:r>
              <a:rPr lang="en-US" sz="2000" dirty="0"/>
              <a:t>&gt;&gt;&gt; '%</a:t>
            </a:r>
            <a:r>
              <a:rPr lang="en-US" sz="2000" dirty="0" err="1"/>
              <a:t>f,%s</a:t>
            </a:r>
            <a:r>
              <a:rPr lang="en-US" sz="2000" dirty="0"/>
              <a:t>' % (65, 65)         #把65分别格式化为实数和字符串</a:t>
            </a:r>
          </a:p>
          <a:p>
            <a:pPr marL="0" indent="0" fontAlgn="auto">
              <a:lnSpc>
                <a:spcPct val="150000"/>
              </a:lnSpc>
              <a:spcBef>
                <a:spcPts val="0"/>
              </a:spcBef>
              <a:buNone/>
            </a:pPr>
            <a:r>
              <a:rPr lang="en-US" sz="2000" dirty="0">
                <a:solidFill>
                  <a:srgbClr val="00B0F0"/>
                </a:solidFill>
              </a:rPr>
              <a:t>'65.000000,65'</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24</a:t>
            </a:fld>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2.2.1  </a:t>
            </a:r>
            <a:r>
              <a:rPr lang="zh-CN" altLang="en-US">
                <a:sym typeface="+mn-ea"/>
              </a:rPr>
              <a:t>算术运算符</a:t>
            </a:r>
            <a:endParaRPr lang="en-US"/>
          </a:p>
        </p:txBody>
      </p:sp>
      <p:sp>
        <p:nvSpPr>
          <p:cNvPr id="3" name="Content Placeholder 2"/>
          <p:cNvSpPr>
            <a:spLocks noGrp="1"/>
          </p:cNvSpPr>
          <p:nvPr>
            <p:ph idx="1"/>
          </p:nvPr>
        </p:nvSpPr>
        <p:spPr/>
        <p:txBody>
          <a:bodyPr/>
          <a:lstStyle/>
          <a:p>
            <a:pPr marL="0" indent="0" fontAlgn="auto">
              <a:lnSpc>
                <a:spcPct val="100000"/>
              </a:lnSpc>
              <a:spcBef>
                <a:spcPts val="400"/>
              </a:spcBef>
              <a:buNone/>
            </a:pPr>
            <a:r>
              <a:rPr lang="en-US" sz="2400" dirty="0"/>
              <a:t>（5）</a:t>
            </a:r>
            <a:r>
              <a:rPr lang="en-US" sz="2400" dirty="0">
                <a:solidFill>
                  <a:srgbClr val="FF0000"/>
                </a:solidFill>
              </a:rPr>
              <a:t>**</a:t>
            </a:r>
            <a:r>
              <a:rPr lang="en-US" sz="2400" dirty="0" err="1">
                <a:solidFill>
                  <a:srgbClr val="FF0000"/>
                </a:solidFill>
              </a:rPr>
              <a:t>运算符</a:t>
            </a:r>
            <a:r>
              <a:rPr lang="en-US" sz="2400" dirty="0" err="1"/>
              <a:t>表示幂乘</a:t>
            </a:r>
            <a:r>
              <a:rPr lang="en-US" sz="2400" dirty="0"/>
              <a:t>：</a:t>
            </a:r>
          </a:p>
          <a:p>
            <a:pPr marL="0" indent="0" fontAlgn="auto">
              <a:lnSpc>
                <a:spcPct val="100000"/>
              </a:lnSpc>
              <a:spcBef>
                <a:spcPts val="400"/>
              </a:spcBef>
              <a:buNone/>
            </a:pPr>
            <a:r>
              <a:rPr lang="en-US" sz="2000" dirty="0">
                <a:latin typeface="Consolas" panose="020B0609020204030204" charset="0"/>
              </a:rPr>
              <a:t>&gt;&gt;&gt; 3 ** 2                    #3的2次方，等价于pow(3, 2)</a:t>
            </a:r>
          </a:p>
          <a:p>
            <a:pPr marL="0" indent="0" fontAlgn="auto">
              <a:lnSpc>
                <a:spcPct val="100000"/>
              </a:lnSpc>
              <a:spcBef>
                <a:spcPts val="400"/>
              </a:spcBef>
              <a:buNone/>
            </a:pPr>
            <a:r>
              <a:rPr lang="en-US" sz="2000" dirty="0">
                <a:solidFill>
                  <a:srgbClr val="00B0F0"/>
                </a:solidFill>
                <a:latin typeface="Consolas" panose="020B0609020204030204" charset="0"/>
              </a:rPr>
              <a:t>9</a:t>
            </a:r>
          </a:p>
          <a:p>
            <a:pPr marL="0" indent="0" fontAlgn="auto">
              <a:lnSpc>
                <a:spcPct val="100000"/>
              </a:lnSpc>
              <a:spcBef>
                <a:spcPts val="400"/>
              </a:spcBef>
              <a:buNone/>
            </a:pPr>
            <a:r>
              <a:rPr lang="en-US" sz="2000" dirty="0">
                <a:latin typeface="Consolas" panose="020B0609020204030204" charset="0"/>
              </a:rPr>
              <a:t>&gt;&gt;&gt; </a:t>
            </a:r>
            <a:r>
              <a:rPr lang="en-US" sz="2000" dirty="0" err="1">
                <a:latin typeface="Consolas" panose="020B0609020204030204" charset="0"/>
              </a:rPr>
              <a:t>pow</a:t>
            </a:r>
            <a:r>
              <a:rPr lang="en-US" sz="2000" dirty="0">
                <a:latin typeface="Consolas" panose="020B0609020204030204" charset="0"/>
              </a:rPr>
              <a:t>(3, 2, 8)              #</a:t>
            </a:r>
            <a:r>
              <a:rPr lang="en-US" sz="2000" dirty="0" err="1">
                <a:latin typeface="Consolas" panose="020B0609020204030204" charset="0"/>
              </a:rPr>
              <a:t>等价于</a:t>
            </a:r>
            <a:r>
              <a:rPr lang="en-US" sz="2000" dirty="0">
                <a:latin typeface="Consolas" panose="020B0609020204030204" charset="0"/>
              </a:rPr>
              <a:t>(3**2) % 8</a:t>
            </a:r>
          </a:p>
          <a:p>
            <a:pPr marL="0" indent="0" fontAlgn="auto">
              <a:lnSpc>
                <a:spcPct val="100000"/>
              </a:lnSpc>
              <a:spcBef>
                <a:spcPts val="400"/>
              </a:spcBef>
              <a:buNone/>
            </a:pPr>
            <a:r>
              <a:rPr lang="en-US" sz="2000" dirty="0">
                <a:solidFill>
                  <a:srgbClr val="00B0F0"/>
                </a:solidFill>
                <a:latin typeface="Consolas" panose="020B0609020204030204" charset="0"/>
              </a:rPr>
              <a:t>1</a:t>
            </a:r>
          </a:p>
          <a:p>
            <a:pPr marL="0" indent="0" fontAlgn="auto">
              <a:lnSpc>
                <a:spcPct val="100000"/>
              </a:lnSpc>
              <a:spcBef>
                <a:spcPts val="400"/>
              </a:spcBef>
              <a:buNone/>
            </a:pPr>
            <a:r>
              <a:rPr lang="en-US" sz="2000" dirty="0">
                <a:latin typeface="Consolas" panose="020B0609020204030204" charset="0"/>
              </a:rPr>
              <a:t>&gt;&gt;&gt; 9 ** 0.5                  #9的0.5次方，平方根</a:t>
            </a:r>
          </a:p>
          <a:p>
            <a:pPr marL="0" indent="0" fontAlgn="auto">
              <a:lnSpc>
                <a:spcPct val="100000"/>
              </a:lnSpc>
              <a:spcBef>
                <a:spcPts val="400"/>
              </a:spcBef>
              <a:buNone/>
            </a:pPr>
            <a:r>
              <a:rPr lang="en-US" sz="2000" dirty="0">
                <a:solidFill>
                  <a:srgbClr val="00B0F0"/>
                </a:solidFill>
                <a:latin typeface="Consolas" panose="020B0609020204030204" charset="0"/>
              </a:rPr>
              <a:t>3.0</a:t>
            </a:r>
          </a:p>
          <a:p>
            <a:pPr marL="0" indent="0" fontAlgn="auto">
              <a:lnSpc>
                <a:spcPct val="100000"/>
              </a:lnSpc>
              <a:spcBef>
                <a:spcPts val="400"/>
              </a:spcBef>
              <a:buNone/>
            </a:pPr>
            <a:r>
              <a:rPr lang="en-US" sz="2000" dirty="0">
                <a:latin typeface="Consolas" panose="020B0609020204030204" charset="0"/>
              </a:rPr>
              <a:t>&gt;&gt;&gt; (-9) ** 0.5               #</a:t>
            </a:r>
            <a:r>
              <a:rPr lang="en-US" sz="2000" dirty="0" err="1">
                <a:latin typeface="Consolas" panose="020B0609020204030204" charset="0"/>
              </a:rPr>
              <a:t>可以计算负数的平方根</a:t>
            </a:r>
            <a:endParaRPr lang="en-US" sz="2000" dirty="0">
              <a:latin typeface="Consolas" panose="020B0609020204030204" charset="0"/>
            </a:endParaRPr>
          </a:p>
          <a:p>
            <a:pPr marL="0" indent="0" fontAlgn="auto">
              <a:lnSpc>
                <a:spcPct val="100000"/>
              </a:lnSpc>
              <a:spcBef>
                <a:spcPts val="400"/>
              </a:spcBef>
              <a:buNone/>
            </a:pPr>
            <a:r>
              <a:rPr lang="en-US" sz="2000" dirty="0">
                <a:solidFill>
                  <a:srgbClr val="00B0F0"/>
                </a:solidFill>
                <a:latin typeface="Consolas" panose="020B0609020204030204" charset="0"/>
              </a:rPr>
              <a:t>(1.8369701987210297e-16+3j)</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25</a:t>
            </a:fld>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2.2.2  </a:t>
            </a:r>
            <a:r>
              <a:rPr lang="zh-CN" altLang="en-US"/>
              <a:t>关系运算符</a:t>
            </a:r>
          </a:p>
        </p:txBody>
      </p:sp>
      <p:sp>
        <p:nvSpPr>
          <p:cNvPr id="3" name="Content Placeholder 2"/>
          <p:cNvSpPr>
            <a:spLocks noGrp="1"/>
          </p:cNvSpPr>
          <p:nvPr>
            <p:ph idx="1"/>
          </p:nvPr>
        </p:nvSpPr>
        <p:spPr>
          <a:xfrm>
            <a:off x="838200" y="1321435"/>
            <a:ext cx="10851515" cy="5294630"/>
          </a:xfrm>
        </p:spPr>
        <p:txBody>
          <a:bodyPr>
            <a:normAutofit/>
          </a:bodyPr>
          <a:lstStyle/>
          <a:p>
            <a:pPr fontAlgn="auto">
              <a:lnSpc>
                <a:spcPct val="100000"/>
              </a:lnSpc>
              <a:spcBef>
                <a:spcPts val="0"/>
              </a:spcBef>
              <a:buFont typeface="Arial" panose="020B0604020202020204" pitchFamily="34" charset="0"/>
              <a:buChar char="•"/>
            </a:pPr>
            <a:r>
              <a:rPr lang="en-US" sz="2400" dirty="0" err="1"/>
              <a:t>Python</a:t>
            </a:r>
            <a:r>
              <a:rPr lang="en-US" sz="2400" dirty="0" err="1">
                <a:solidFill>
                  <a:srgbClr val="FF0000"/>
                </a:solidFill>
              </a:rPr>
              <a:t>关系运算符</a:t>
            </a:r>
            <a:r>
              <a:rPr lang="en-US" sz="2400" dirty="0" err="1"/>
              <a:t>最大的特点是</a:t>
            </a:r>
            <a:r>
              <a:rPr lang="en-US" sz="2400" dirty="0" err="1">
                <a:solidFill>
                  <a:srgbClr val="FF0000"/>
                </a:solidFill>
              </a:rPr>
              <a:t>可以连用</a:t>
            </a:r>
            <a:r>
              <a:rPr lang="en-US" sz="2400" dirty="0" err="1"/>
              <a:t>。使用关系运算符的一个最重要的前提是，</a:t>
            </a:r>
            <a:r>
              <a:rPr lang="en-US" sz="2400" dirty="0" err="1">
                <a:solidFill>
                  <a:srgbClr val="FF0000"/>
                </a:solidFill>
              </a:rPr>
              <a:t>操作数之间必须可比较大小</a:t>
            </a:r>
            <a:r>
              <a:rPr lang="en-US" sz="2400" dirty="0"/>
              <a:t>。</a:t>
            </a:r>
          </a:p>
          <a:p>
            <a:pPr marL="0" indent="0" fontAlgn="auto">
              <a:lnSpc>
                <a:spcPct val="100000"/>
              </a:lnSpc>
              <a:spcBef>
                <a:spcPts val="0"/>
              </a:spcBef>
              <a:buNone/>
            </a:pPr>
            <a:r>
              <a:rPr lang="en-US" sz="2000" dirty="0">
                <a:latin typeface="Consolas" panose="020B0609020204030204" charset="0"/>
              </a:rPr>
              <a:t>&gt;&gt;&gt; 1 &lt; 3 &lt; 5                    #等价于1 &lt; 3 and 3 &lt; 5</a:t>
            </a: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3 &lt; 5 &gt; 2</a:t>
            </a: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1 &gt; 6 &lt; 8</a:t>
            </a: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1 &gt; 6 &lt; </a:t>
            </a:r>
            <a:r>
              <a:rPr lang="en-US" sz="2000" dirty="0" err="1">
                <a:latin typeface="Consolas" panose="020B0609020204030204" charset="0"/>
              </a:rPr>
              <a:t>math.sqrt</a:t>
            </a:r>
            <a:r>
              <a:rPr lang="en-US" sz="2000" dirty="0">
                <a:latin typeface="Consolas" panose="020B0609020204030204" charset="0"/>
              </a:rPr>
              <a:t>(9)         #</a:t>
            </a:r>
            <a:r>
              <a:rPr lang="en-US" sz="2000" dirty="0" err="1">
                <a:latin typeface="Consolas" panose="020B0609020204030204" charset="0"/>
              </a:rPr>
              <a:t>具有惰性求值或者逻辑短路的特点</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1 &lt; 6 &lt; </a:t>
            </a:r>
            <a:r>
              <a:rPr lang="en-US" sz="2000" dirty="0" err="1">
                <a:latin typeface="Consolas" panose="020B0609020204030204" charset="0"/>
              </a:rPr>
              <a:t>math.sqrt</a:t>
            </a:r>
            <a:r>
              <a:rPr lang="en-US" sz="2000" dirty="0">
                <a:latin typeface="Consolas" panose="020B0609020204030204" charset="0"/>
              </a:rPr>
              <a:t>(9)         #</a:t>
            </a:r>
            <a:r>
              <a:rPr lang="en-US" sz="2000" dirty="0" err="1">
                <a:latin typeface="Consolas" panose="020B0609020204030204" charset="0"/>
              </a:rPr>
              <a:t>还没有导入math模块，抛出异常</a:t>
            </a:r>
            <a:endParaRPr lang="en-US" sz="2000" dirty="0">
              <a:latin typeface="Consolas" panose="020B0609020204030204" charset="0"/>
            </a:endParaRPr>
          </a:p>
          <a:p>
            <a:pPr marL="0" indent="0" fontAlgn="auto">
              <a:lnSpc>
                <a:spcPct val="100000"/>
              </a:lnSpc>
              <a:spcBef>
                <a:spcPts val="0"/>
              </a:spcBef>
              <a:buNone/>
            </a:pPr>
            <a:r>
              <a:rPr lang="en-US" sz="2000" dirty="0" err="1">
                <a:solidFill>
                  <a:srgbClr val="FF0000"/>
                </a:solidFill>
                <a:latin typeface="Consolas" panose="020B0609020204030204" charset="0"/>
              </a:rPr>
              <a:t>NameError</a:t>
            </a:r>
            <a:r>
              <a:rPr lang="en-US" sz="2000" dirty="0">
                <a:solidFill>
                  <a:srgbClr val="FF0000"/>
                </a:solidFill>
                <a:latin typeface="Consolas" panose="020B0609020204030204" charset="0"/>
              </a:rPr>
              <a:t>: name 'math' is not defined</a:t>
            </a:r>
          </a:p>
          <a:p>
            <a:pPr marL="0" indent="0" fontAlgn="auto">
              <a:lnSpc>
                <a:spcPct val="100000"/>
              </a:lnSpc>
              <a:spcBef>
                <a:spcPts val="0"/>
              </a:spcBef>
              <a:buNone/>
            </a:pPr>
            <a:r>
              <a:rPr lang="en-US" sz="2000" dirty="0">
                <a:latin typeface="Consolas" panose="020B0609020204030204" charset="0"/>
              </a:rPr>
              <a:t>&gt;&gt;&gt; import math</a:t>
            </a:r>
          </a:p>
          <a:p>
            <a:pPr marL="0" indent="0" fontAlgn="auto">
              <a:lnSpc>
                <a:spcPct val="100000"/>
              </a:lnSpc>
              <a:spcBef>
                <a:spcPts val="0"/>
              </a:spcBef>
              <a:buNone/>
            </a:pPr>
            <a:r>
              <a:rPr lang="en-US" sz="2000" dirty="0">
                <a:latin typeface="Consolas" panose="020B0609020204030204" charset="0"/>
              </a:rPr>
              <a:t>&gt;&gt;&gt; 1 &lt; 6 &lt; </a:t>
            </a:r>
            <a:r>
              <a:rPr lang="en-US" sz="2000" dirty="0" err="1">
                <a:latin typeface="Consolas" panose="020B0609020204030204" charset="0"/>
              </a:rPr>
              <a:t>math.sqrt</a:t>
            </a:r>
            <a:r>
              <a:rPr lang="en-US" sz="2000" dirty="0">
                <a:latin typeface="Consolas" panose="020B0609020204030204" charset="0"/>
              </a:rPr>
              <a:t>(9)</a:t>
            </a:r>
          </a:p>
          <a:p>
            <a:pPr marL="0" indent="0" fontAlgn="auto">
              <a:lnSpc>
                <a:spcPct val="100000"/>
              </a:lnSpc>
              <a:spcBef>
                <a:spcPts val="0"/>
              </a:spcBef>
              <a:buNone/>
            </a:pPr>
            <a:r>
              <a:rPr lang="en-US" sz="2000" dirty="0">
                <a:solidFill>
                  <a:srgbClr val="00B0F0"/>
                </a:solidFill>
                <a:latin typeface="Consolas" panose="020B0609020204030204" charset="0"/>
              </a:rPr>
              <a:t>False</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26</a:t>
            </a:fld>
            <a:endParaRPr lang="zh-CN" altLang="en-US"/>
          </a:p>
        </p:txBody>
      </p:sp>
      <p:sp>
        <p:nvSpPr>
          <p:cNvPr id="6" name="矩形 5"/>
          <p:cNvSpPr/>
          <p:nvPr/>
        </p:nvSpPr>
        <p:spPr>
          <a:xfrm>
            <a:off x="701040" y="3855720"/>
            <a:ext cx="9448800" cy="14020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10424160" y="3520440"/>
            <a:ext cx="1386840" cy="15544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区别是什么？</a:t>
            </a: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ym typeface="+mn-ea"/>
              </a:rPr>
              <a:t>2.2.2  </a:t>
            </a:r>
            <a:r>
              <a:rPr lang="zh-CN" altLang="en-US" dirty="0">
                <a:sym typeface="+mn-ea"/>
              </a:rPr>
              <a:t>关系运算符</a:t>
            </a:r>
            <a:endParaRPr lang="en-US" dirty="0"/>
          </a:p>
        </p:txBody>
      </p:sp>
      <p:sp>
        <p:nvSpPr>
          <p:cNvPr id="3" name="Content Placeholder 2"/>
          <p:cNvSpPr>
            <a:spLocks noGrp="1"/>
          </p:cNvSpPr>
          <p:nvPr>
            <p:ph idx="1"/>
          </p:nvPr>
        </p:nvSpPr>
        <p:spPr>
          <a:xfrm>
            <a:off x="838200" y="1321435"/>
            <a:ext cx="10515600" cy="4918710"/>
          </a:xfrm>
        </p:spPr>
        <p:txBody>
          <a:bodyPr>
            <a:normAutofit lnSpcReduction="10000"/>
          </a:bodyPr>
          <a:lstStyle/>
          <a:p>
            <a:pPr marL="0" indent="0" fontAlgn="auto">
              <a:lnSpc>
                <a:spcPct val="100000"/>
              </a:lnSpc>
              <a:spcBef>
                <a:spcPts val="0"/>
              </a:spcBef>
              <a:buNone/>
            </a:pPr>
            <a:r>
              <a:rPr lang="en-US" sz="2000" dirty="0">
                <a:latin typeface="Consolas" panose="020B0609020204030204" charset="0"/>
              </a:rPr>
              <a:t>&gt;&gt;&gt; 'Hello' &gt; 'world'              #</a:t>
            </a:r>
            <a:r>
              <a:rPr lang="en-US" sz="2000" dirty="0" err="1">
                <a:latin typeface="Consolas" panose="020B0609020204030204" charset="0"/>
              </a:rPr>
              <a:t>比较字符串大小</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[1, 2, 3] &lt; [1, 2, 4]          #</a:t>
            </a:r>
            <a:r>
              <a:rPr lang="en-US" sz="2000" dirty="0" err="1">
                <a:latin typeface="Consolas" panose="020B0609020204030204" charset="0"/>
              </a:rPr>
              <a:t>比较列表大小</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'Hello' &gt; 3                    #</a:t>
            </a:r>
            <a:r>
              <a:rPr lang="en-US" sz="2000" dirty="0" err="1">
                <a:latin typeface="Consolas" panose="020B0609020204030204" charset="0"/>
              </a:rPr>
              <a:t>字符串和数字不能比较</a:t>
            </a:r>
            <a:endParaRPr lang="en-US" sz="2000" dirty="0">
              <a:latin typeface="Consolas" panose="020B0609020204030204" charset="0"/>
            </a:endParaRPr>
          </a:p>
          <a:p>
            <a:pPr marL="0" indent="0" fontAlgn="auto">
              <a:lnSpc>
                <a:spcPct val="100000"/>
              </a:lnSpc>
              <a:spcBef>
                <a:spcPts val="0"/>
              </a:spcBef>
              <a:buNone/>
            </a:pPr>
            <a:r>
              <a:rPr lang="en-US" sz="2000" dirty="0" err="1">
                <a:solidFill>
                  <a:srgbClr val="FF0000"/>
                </a:solidFill>
                <a:latin typeface="Consolas" panose="020B0609020204030204" charset="0"/>
              </a:rPr>
              <a:t>TypeError</a:t>
            </a:r>
            <a:r>
              <a:rPr lang="en-US" sz="2000" dirty="0">
                <a:solidFill>
                  <a:srgbClr val="FF0000"/>
                </a:solidFill>
                <a:latin typeface="Consolas" panose="020B0609020204030204" charset="0"/>
              </a:rPr>
              <a:t>: </a:t>
            </a:r>
            <a:r>
              <a:rPr lang="en-US" sz="2000" dirty="0" err="1">
                <a:solidFill>
                  <a:srgbClr val="FF0000"/>
                </a:solidFill>
                <a:latin typeface="Consolas" panose="020B0609020204030204" charset="0"/>
              </a:rPr>
              <a:t>unorderable</a:t>
            </a:r>
            <a:r>
              <a:rPr lang="en-US" sz="2000" dirty="0">
                <a:solidFill>
                  <a:srgbClr val="FF0000"/>
                </a:solidFill>
                <a:latin typeface="Consolas" panose="020B0609020204030204" charset="0"/>
              </a:rPr>
              <a:t> types: </a:t>
            </a:r>
            <a:r>
              <a:rPr lang="en-US" sz="2000" dirty="0" err="1">
                <a:solidFill>
                  <a:srgbClr val="FF0000"/>
                </a:solidFill>
                <a:latin typeface="Consolas" panose="020B0609020204030204" charset="0"/>
              </a:rPr>
              <a:t>str</a:t>
            </a:r>
            <a:r>
              <a:rPr lang="en-US" sz="2000" dirty="0">
                <a:solidFill>
                  <a:srgbClr val="FF0000"/>
                </a:solidFill>
                <a:latin typeface="Consolas" panose="020B0609020204030204" charset="0"/>
              </a:rPr>
              <a:t>() &gt; </a:t>
            </a:r>
            <a:r>
              <a:rPr lang="en-US" sz="2000" dirty="0" err="1">
                <a:solidFill>
                  <a:srgbClr val="FF0000"/>
                </a:solidFill>
                <a:latin typeface="Consolas" panose="020B0609020204030204" charset="0"/>
              </a:rPr>
              <a:t>int</a:t>
            </a:r>
            <a:r>
              <a:rPr lang="en-US" sz="2000" dirty="0">
                <a:solidFill>
                  <a:srgbClr val="FF0000"/>
                </a:solidFill>
                <a:latin typeface="Consolas" panose="020B0609020204030204" charset="0"/>
              </a:rPr>
              <a:t>()</a:t>
            </a:r>
          </a:p>
          <a:p>
            <a:pPr marL="0" indent="0" fontAlgn="auto">
              <a:lnSpc>
                <a:spcPct val="100000"/>
              </a:lnSpc>
              <a:spcBef>
                <a:spcPts val="0"/>
              </a:spcBef>
              <a:buNone/>
            </a:pPr>
            <a:r>
              <a:rPr lang="en-US" sz="2000" dirty="0">
                <a:latin typeface="Consolas" panose="020B0609020204030204" charset="0"/>
              </a:rPr>
              <a:t>&gt;&gt;&gt; {1, 2, 3} &lt; {1, 2, 3, 4}       #</a:t>
            </a:r>
            <a:r>
              <a:rPr lang="en-US" sz="2000" dirty="0" err="1">
                <a:latin typeface="Consolas" panose="020B0609020204030204" charset="0"/>
              </a:rPr>
              <a:t>测试是否子集</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{1, 2, 3} == {3, 2, 1}         #</a:t>
            </a:r>
            <a:r>
              <a:rPr lang="en-US" sz="2000" dirty="0" err="1">
                <a:latin typeface="Consolas" panose="020B0609020204030204" charset="0"/>
              </a:rPr>
              <a:t>测试两个集合是否相等</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{1, 2, 4} &gt; {1, 2, 3}          #</a:t>
            </a:r>
            <a:r>
              <a:rPr lang="en-US" sz="2000" dirty="0" err="1">
                <a:latin typeface="Consolas" panose="020B0609020204030204" charset="0"/>
              </a:rPr>
              <a:t>集合之间的包含测试</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{1, 2, 4} &lt; {1, 2, 3}</a:t>
            </a: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{1, 2, 4} == {1, 2, 3}</a:t>
            </a:r>
          </a:p>
          <a:p>
            <a:pPr marL="0" indent="0" fontAlgn="auto">
              <a:lnSpc>
                <a:spcPct val="100000"/>
              </a:lnSpc>
              <a:spcBef>
                <a:spcPts val="0"/>
              </a:spcBef>
              <a:buNone/>
            </a:pPr>
            <a:r>
              <a:rPr lang="en-US" sz="2000" dirty="0">
                <a:solidFill>
                  <a:srgbClr val="00B0F0"/>
                </a:solidFill>
                <a:latin typeface="Consolas" panose="020B0609020204030204" charset="0"/>
              </a:rPr>
              <a:t>False</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27</a:t>
            </a:fld>
            <a:endParaRPr lang="zh-CN" altLang="en-US"/>
          </a:p>
        </p:txBody>
      </p:sp>
      <p:sp>
        <p:nvSpPr>
          <p:cNvPr id="5" name="矩形 4"/>
          <p:cNvSpPr/>
          <p:nvPr/>
        </p:nvSpPr>
        <p:spPr>
          <a:xfrm>
            <a:off x="670560" y="2987040"/>
            <a:ext cx="8366760" cy="27889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9281160" y="4526280"/>
            <a:ext cx="2240280" cy="14325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集合比较</a:t>
            </a: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2.2.3  成员测试运算符in</a:t>
            </a:r>
          </a:p>
        </p:txBody>
      </p:sp>
      <p:sp>
        <p:nvSpPr>
          <p:cNvPr id="3" name="Content Placeholder 2"/>
          <p:cNvSpPr>
            <a:spLocks noGrp="1"/>
          </p:cNvSpPr>
          <p:nvPr>
            <p:ph idx="1"/>
          </p:nvPr>
        </p:nvSpPr>
        <p:spPr/>
        <p:txBody>
          <a:bodyPr>
            <a:normAutofit/>
          </a:bodyPr>
          <a:lstStyle/>
          <a:p>
            <a:pPr fontAlgn="auto">
              <a:lnSpc>
                <a:spcPct val="100000"/>
              </a:lnSpc>
              <a:spcBef>
                <a:spcPts val="0"/>
              </a:spcBef>
              <a:buFont typeface="Wingdings" panose="05000000000000000000" charset="0"/>
              <a:buChar char=""/>
            </a:pPr>
            <a:r>
              <a:rPr lang="en-US" sz="2400"/>
              <a:t>成员测试</a:t>
            </a:r>
            <a:r>
              <a:rPr lang="en-US" sz="2400">
                <a:solidFill>
                  <a:srgbClr val="FF0000"/>
                </a:solidFill>
              </a:rPr>
              <a:t>运算符in</a:t>
            </a:r>
            <a:r>
              <a:rPr lang="en-US" sz="2400"/>
              <a:t>用于成员测试，即测试一个对象是否为另一个对象的元素。</a:t>
            </a:r>
          </a:p>
          <a:p>
            <a:pPr marL="0" indent="0" fontAlgn="auto">
              <a:lnSpc>
                <a:spcPct val="100000"/>
              </a:lnSpc>
              <a:spcBef>
                <a:spcPts val="0"/>
              </a:spcBef>
              <a:buNone/>
            </a:pPr>
            <a:endParaRPr lang="en-US" sz="2000">
              <a:latin typeface="Consolas" panose="020B0609020204030204" charset="0"/>
            </a:endParaRPr>
          </a:p>
          <a:p>
            <a:pPr marL="0" indent="0" fontAlgn="auto">
              <a:lnSpc>
                <a:spcPct val="100000"/>
              </a:lnSpc>
              <a:spcBef>
                <a:spcPts val="0"/>
              </a:spcBef>
              <a:buNone/>
            </a:pPr>
            <a:r>
              <a:rPr lang="en-US" sz="2000">
                <a:latin typeface="Consolas" panose="020B0609020204030204" charset="0"/>
              </a:rPr>
              <a:t>&gt;&gt;&gt; 3 in [1, 2, 3]                #测试3是否存在于列表[1, 2, 3]中</a:t>
            </a:r>
          </a:p>
          <a:p>
            <a:pPr marL="0" indent="0" fontAlgn="auto">
              <a:lnSpc>
                <a:spcPct val="100000"/>
              </a:lnSpc>
              <a:spcBef>
                <a:spcPts val="0"/>
              </a:spcBef>
              <a:buNone/>
            </a:pPr>
            <a:r>
              <a:rPr lang="en-US" sz="2000">
                <a:solidFill>
                  <a:srgbClr val="00B0F0"/>
                </a:solidFill>
                <a:latin typeface="Consolas" panose="020B0609020204030204" charset="0"/>
              </a:rPr>
              <a:t>True</a:t>
            </a:r>
          </a:p>
          <a:p>
            <a:pPr marL="0" indent="0" fontAlgn="auto">
              <a:lnSpc>
                <a:spcPct val="100000"/>
              </a:lnSpc>
              <a:spcBef>
                <a:spcPts val="0"/>
              </a:spcBef>
              <a:buNone/>
            </a:pPr>
            <a:r>
              <a:rPr lang="en-US" sz="2000">
                <a:latin typeface="Consolas" panose="020B0609020204030204" charset="0"/>
              </a:rPr>
              <a:t>&gt;&gt;&gt; 5 in range(1, 10, 1)          #range()是用来生成指定范围数字的内置函数</a:t>
            </a:r>
          </a:p>
          <a:p>
            <a:pPr marL="0" indent="0" fontAlgn="auto">
              <a:lnSpc>
                <a:spcPct val="100000"/>
              </a:lnSpc>
              <a:spcBef>
                <a:spcPts val="0"/>
              </a:spcBef>
              <a:buNone/>
            </a:pPr>
            <a:r>
              <a:rPr lang="en-US" sz="2000">
                <a:solidFill>
                  <a:srgbClr val="00B0F0"/>
                </a:solidFill>
                <a:latin typeface="Consolas" panose="020B0609020204030204" charset="0"/>
              </a:rPr>
              <a:t>True</a:t>
            </a:r>
          </a:p>
          <a:p>
            <a:pPr marL="0" indent="0" fontAlgn="auto">
              <a:lnSpc>
                <a:spcPct val="100000"/>
              </a:lnSpc>
              <a:spcBef>
                <a:spcPts val="0"/>
              </a:spcBef>
              <a:buNone/>
            </a:pPr>
            <a:r>
              <a:rPr lang="en-US" sz="2000">
                <a:latin typeface="Consolas" panose="020B0609020204030204" charset="0"/>
              </a:rPr>
              <a:t>&gt;&gt;&gt; 'abc' in 'abcdefg'            #子字符串测试</a:t>
            </a:r>
          </a:p>
          <a:p>
            <a:pPr marL="0" indent="0" fontAlgn="auto">
              <a:lnSpc>
                <a:spcPct val="100000"/>
              </a:lnSpc>
              <a:spcBef>
                <a:spcPts val="0"/>
              </a:spcBef>
              <a:buNone/>
            </a:pPr>
            <a:r>
              <a:rPr lang="en-US" sz="2000">
                <a:solidFill>
                  <a:srgbClr val="00B0F0"/>
                </a:solidFill>
                <a:latin typeface="Consolas" panose="020B0609020204030204" charset="0"/>
              </a:rPr>
              <a:t>True</a:t>
            </a:r>
          </a:p>
          <a:p>
            <a:pPr marL="0" indent="0" fontAlgn="auto">
              <a:lnSpc>
                <a:spcPct val="100000"/>
              </a:lnSpc>
              <a:spcBef>
                <a:spcPts val="0"/>
              </a:spcBef>
              <a:buNone/>
            </a:pPr>
            <a:r>
              <a:rPr lang="en-US" sz="2000">
                <a:latin typeface="Consolas" panose="020B0609020204030204" charset="0"/>
              </a:rPr>
              <a:t>&gt;&gt;&gt; for i in (3, 5, 7):           #循环，成员遍历</a:t>
            </a:r>
          </a:p>
          <a:p>
            <a:pPr marL="0" indent="0" fontAlgn="auto">
              <a:lnSpc>
                <a:spcPct val="100000"/>
              </a:lnSpc>
              <a:spcBef>
                <a:spcPts val="0"/>
              </a:spcBef>
              <a:buNone/>
            </a:pPr>
            <a:r>
              <a:rPr lang="en-US" sz="2000">
                <a:latin typeface="Consolas" panose="020B0609020204030204" charset="0"/>
              </a:rPr>
              <a:t>    print(i, end='\t')</a:t>
            </a:r>
          </a:p>
          <a:p>
            <a:pPr marL="0" indent="0" fontAlgn="auto">
              <a:lnSpc>
                <a:spcPct val="100000"/>
              </a:lnSpc>
              <a:spcBef>
                <a:spcPts val="0"/>
              </a:spcBef>
              <a:buNone/>
            </a:pPr>
            <a:r>
              <a:rPr lang="en-US" sz="2000">
                <a:solidFill>
                  <a:srgbClr val="00B0F0"/>
                </a:solidFill>
                <a:latin typeface="Consolas" panose="020B0609020204030204" charset="0"/>
              </a:rPr>
              <a:t>3	5	7</a:t>
            </a:r>
            <a:r>
              <a:rPr lang="en-US" sz="2000">
                <a:latin typeface="Consolas" panose="020B0609020204030204" charset="0"/>
              </a:rPr>
              <a:t>	</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28</a:t>
            </a:fld>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2.2.4  集合运算符</a:t>
            </a:r>
            <a:endParaRPr lang="en-US"/>
          </a:p>
        </p:txBody>
      </p:sp>
      <p:sp>
        <p:nvSpPr>
          <p:cNvPr id="3" name="Content Placeholder 2"/>
          <p:cNvSpPr>
            <a:spLocks noGrp="1"/>
          </p:cNvSpPr>
          <p:nvPr>
            <p:ph idx="1"/>
          </p:nvPr>
        </p:nvSpPr>
        <p:spPr/>
        <p:txBody>
          <a:bodyPr>
            <a:normAutofit/>
          </a:bodyPr>
          <a:lstStyle/>
          <a:p>
            <a:pPr fontAlgn="auto">
              <a:lnSpc>
                <a:spcPct val="150000"/>
              </a:lnSpc>
              <a:spcBef>
                <a:spcPts val="0"/>
              </a:spcBef>
              <a:buFont typeface="Wingdings" panose="05000000000000000000" charset="0"/>
              <a:buChar char=""/>
            </a:pPr>
            <a:r>
              <a:rPr lang="en-US" sz="2400" dirty="0" err="1"/>
              <a:t>集合的交集、并集、对称差集等运算借助于</a:t>
            </a:r>
            <a:r>
              <a:rPr lang="en-US" sz="2400" dirty="0"/>
              <a:t>&amp;</a:t>
            </a:r>
            <a:r>
              <a:rPr lang="zh-CN" altLang="en-US" sz="2400" dirty="0"/>
              <a:t>、</a:t>
            </a:r>
            <a:r>
              <a:rPr lang="en-US" altLang="zh-CN" sz="2400" dirty="0"/>
              <a:t>|</a:t>
            </a:r>
            <a:r>
              <a:rPr lang="zh-CN" altLang="en-US" sz="2400" dirty="0"/>
              <a:t>、</a:t>
            </a:r>
            <a:r>
              <a:rPr lang="en-US" altLang="zh-CN" sz="2400" dirty="0"/>
              <a:t>^</a:t>
            </a:r>
            <a:r>
              <a:rPr lang="en-US" sz="2400" dirty="0" err="1"/>
              <a:t>来实现，而差集则使用减号运算符实现（注意，</a:t>
            </a:r>
            <a:r>
              <a:rPr lang="en-US" sz="2400" dirty="0" err="1">
                <a:solidFill>
                  <a:srgbClr val="FF0000"/>
                </a:solidFill>
              </a:rPr>
              <a:t>并集运算符不是加号</a:t>
            </a:r>
            <a:r>
              <a:rPr lang="en-US" sz="2400" dirty="0"/>
              <a:t>）。</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{1, 2, 3} | {3, 4, 5}          #</a:t>
            </a:r>
            <a:r>
              <a:rPr lang="en-US" sz="2000" dirty="0" err="1">
                <a:latin typeface="Consolas" panose="020B0609020204030204" charset="0"/>
              </a:rPr>
              <a:t>并集，自动去除重复元素</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{1, 2, 3, 4, 5}</a:t>
            </a:r>
          </a:p>
          <a:p>
            <a:pPr marL="0" indent="0" fontAlgn="auto">
              <a:lnSpc>
                <a:spcPct val="100000"/>
              </a:lnSpc>
              <a:spcBef>
                <a:spcPts val="0"/>
              </a:spcBef>
              <a:buNone/>
            </a:pPr>
            <a:r>
              <a:rPr lang="en-US" sz="2000" dirty="0">
                <a:latin typeface="Consolas" panose="020B0609020204030204" charset="0"/>
              </a:rPr>
              <a:t>&gt;&gt;&gt; {1, 2, 3} &amp; {3, 4, 5}          #</a:t>
            </a:r>
            <a:r>
              <a:rPr lang="en-US" sz="2000" dirty="0" err="1">
                <a:latin typeface="Consolas" panose="020B0609020204030204" charset="0"/>
              </a:rPr>
              <a:t>交集</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a:t>
            </a:r>
          </a:p>
          <a:p>
            <a:pPr marL="0" indent="0" fontAlgn="auto">
              <a:lnSpc>
                <a:spcPct val="100000"/>
              </a:lnSpc>
              <a:spcBef>
                <a:spcPts val="0"/>
              </a:spcBef>
              <a:buNone/>
            </a:pPr>
            <a:r>
              <a:rPr lang="en-US" sz="2000" dirty="0">
                <a:latin typeface="Consolas" panose="020B0609020204030204" charset="0"/>
              </a:rPr>
              <a:t>&gt;&gt;&gt; {1, 2, 3} ^ {3, 4, 5}          #</a:t>
            </a:r>
            <a:r>
              <a:rPr lang="en-US" sz="2000" dirty="0" err="1">
                <a:latin typeface="Consolas" panose="020B0609020204030204" charset="0"/>
              </a:rPr>
              <a:t>对称差集</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{1, 2, 4, 5}</a:t>
            </a:r>
          </a:p>
          <a:p>
            <a:pPr marL="0" indent="0" fontAlgn="auto">
              <a:lnSpc>
                <a:spcPct val="100000"/>
              </a:lnSpc>
              <a:spcBef>
                <a:spcPts val="0"/>
              </a:spcBef>
              <a:buNone/>
            </a:pPr>
            <a:r>
              <a:rPr lang="en-US" sz="2000" dirty="0">
                <a:latin typeface="Consolas" panose="020B0609020204030204" charset="0"/>
              </a:rPr>
              <a:t>&gt;&gt;&gt; {1, 2, 3} - {3, 4, 5}          #</a:t>
            </a:r>
            <a:r>
              <a:rPr lang="en-US" sz="2000" dirty="0" err="1">
                <a:latin typeface="Consolas" panose="020B0609020204030204" charset="0"/>
              </a:rPr>
              <a:t>差集</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{1, 2}</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29</a:t>
            </a:fld>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  Python</a:t>
            </a:r>
            <a:r>
              <a:rPr lang="zh-CN" altLang="en-US">
                <a:sym typeface="+mn-ea"/>
              </a:rPr>
              <a:t>常用内置对象</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a:t>
            </a:fld>
            <a:endParaRPr lang="zh-CN" altLang="en-US"/>
          </a:p>
        </p:txBody>
      </p:sp>
      <p:graphicFrame>
        <p:nvGraphicFramePr>
          <p:cNvPr id="3" name="Table -1"/>
          <p:cNvGraphicFramePr/>
          <p:nvPr>
            <p:extLst>
              <p:ext uri="{D42A27DB-BD31-4B8C-83A1-F6EECF244321}">
                <p14:modId xmlns:p14="http://schemas.microsoft.com/office/powerpoint/2010/main" val="2769820270"/>
              </p:ext>
            </p:extLst>
          </p:nvPr>
        </p:nvGraphicFramePr>
        <p:xfrm>
          <a:off x="806450" y="1569720"/>
          <a:ext cx="11202671" cy="4831079"/>
        </p:xfrm>
        <a:graphic>
          <a:graphicData uri="http://schemas.openxmlformats.org/drawingml/2006/table">
            <a:tbl>
              <a:tblPr firstRow="1" bandRow="1">
                <a:tableStyleId>{5940675A-B579-460E-94D1-54222C63F5DA}</a:tableStyleId>
              </a:tblPr>
              <a:tblGrid>
                <a:gridCol w="1125963"/>
                <a:gridCol w="1161474"/>
                <a:gridCol w="3888347"/>
                <a:gridCol w="5026887"/>
              </a:tblGrid>
              <a:tr h="258555">
                <a:tc>
                  <a:txBody>
                    <a:bodyPr/>
                    <a:lstStyle/>
                    <a:p>
                      <a:pPr marL="0" indent="0" algn="ctr">
                        <a:buNone/>
                      </a:pPr>
                      <a:r>
                        <a:rPr lang="zh-CN" altLang="en-US" sz="1600" b="1" u="none" dirty="0">
                          <a:latin typeface="Calibri" panose="020F0502020204030204" charset="0"/>
                          <a:ea typeface="Calibri" panose="020F0502020204030204" charset="0"/>
                          <a:cs typeface="Calibri" panose="020F0502020204030204" charset="0"/>
                        </a:rPr>
                        <a:t>对象类型</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ctr">
                        <a:buNone/>
                      </a:pPr>
                      <a:r>
                        <a:rPr lang="zh-CN" altLang="en-US" sz="1600" b="1" u="none">
                          <a:latin typeface="宋体" panose="02010600030101010101" pitchFamily="2" charset="-122"/>
                          <a:ea typeface="宋体" panose="02010600030101010101" pitchFamily="2" charset="-122"/>
                          <a:cs typeface="宋体" panose="02010600030101010101" pitchFamily="2" charset="-122"/>
                        </a:rPr>
                        <a:t>类型名称</a:t>
                      </a:r>
                    </a:p>
                  </a:txBody>
                  <a:tcPr marL="0"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ctr">
                        <a:buNone/>
                      </a:pPr>
                      <a:r>
                        <a:rPr lang="zh-CN" altLang="en-US" sz="1600" b="1" u="none">
                          <a:latin typeface="Calibri" panose="020F0502020204030204" charset="0"/>
                          <a:ea typeface="Calibri" panose="020F0502020204030204" charset="0"/>
                          <a:cs typeface="Calibri" panose="020F0502020204030204" charset="0"/>
                        </a:rPr>
                        <a:t>示例</a:t>
                      </a:r>
                    </a:p>
                  </a:txBody>
                  <a:tcPr marL="0"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ctr">
                        <a:buNone/>
                      </a:pPr>
                      <a:r>
                        <a:rPr lang="zh-CN" altLang="en-US" sz="1600" b="1" u="none">
                          <a:latin typeface="宋体" panose="02010600030101010101" pitchFamily="2" charset="-122"/>
                          <a:ea typeface="宋体" panose="02010600030101010101" pitchFamily="2" charset="-122"/>
                          <a:cs typeface="宋体" panose="02010600030101010101" pitchFamily="2" charset="-122"/>
                        </a:rPr>
                        <a:t>简要说明</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806916">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数字</a:t>
                      </a:r>
                    </a:p>
                  </a:txBody>
                  <a:tcPr marL="36195"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err="1">
                          <a:latin typeface="宋体" panose="02010600030101010101" pitchFamily="2" charset="-122"/>
                          <a:ea typeface="宋体" panose="02010600030101010101" pitchFamily="2" charset="-122"/>
                          <a:cs typeface="宋体" panose="02010600030101010101" pitchFamily="2" charset="-122"/>
                        </a:rPr>
                        <a:t>int</a:t>
                      </a:r>
                      <a:endParaRPr lang="en-US" altLang="zh-CN" sz="1600" b="0" u="none" dirty="0">
                        <a:latin typeface="宋体" panose="02010600030101010101" pitchFamily="2" charset="-122"/>
                        <a:ea typeface="宋体" panose="02010600030101010101" pitchFamily="2" charset="-122"/>
                        <a:cs typeface="宋体" panose="02010600030101010101" pitchFamily="2" charset="-122"/>
                      </a:endParaRPr>
                    </a:p>
                    <a:p>
                      <a:pPr marL="0" indent="0" algn="l">
                        <a:buNone/>
                      </a:pPr>
                      <a:r>
                        <a:rPr lang="en-US" altLang="zh-CN" sz="1600" b="0" u="none" dirty="0">
                          <a:latin typeface="宋体" panose="02010600030101010101" pitchFamily="2" charset="-122"/>
                          <a:ea typeface="宋体" panose="02010600030101010101" pitchFamily="2" charset="-122"/>
                          <a:cs typeface="宋体" panose="02010600030101010101" pitchFamily="2" charset="-122"/>
                        </a:rPr>
                        <a:t>float</a:t>
                      </a:r>
                    </a:p>
                    <a:p>
                      <a:pPr marL="0" indent="0" algn="l">
                        <a:buNone/>
                      </a:pPr>
                      <a:r>
                        <a:rPr lang="en-US" altLang="zh-CN" sz="1600" b="0" u="none" dirty="0">
                          <a:latin typeface="宋体" panose="02010600030101010101" pitchFamily="2" charset="-122"/>
                          <a:ea typeface="宋体" panose="02010600030101010101" pitchFamily="2" charset="-122"/>
                          <a:cs typeface="宋体" panose="02010600030101010101" pitchFamily="2" charset="-122"/>
                        </a:rPr>
                        <a:t>complex</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Times New Roman" panose="02020603050405020304" charset="0"/>
                          <a:cs typeface="Calibri" panose="020F0502020204030204" charset="0"/>
                        </a:rPr>
                        <a:t>1234</a:t>
                      </a:r>
                    </a:p>
                    <a:p>
                      <a:pPr marL="0" indent="0" algn="l">
                        <a:buNone/>
                      </a:pPr>
                      <a:r>
                        <a:rPr lang="en-US" altLang="zh-CN" sz="1600" b="0" u="none" dirty="0">
                          <a:latin typeface="Times New Roman" panose="02020603050405020304" charset="0"/>
                          <a:cs typeface="Calibri" panose="020F0502020204030204" charset="0"/>
                        </a:rPr>
                        <a:t>3.14, </a:t>
                      </a:r>
                      <a:r>
                        <a:rPr lang="en-US" altLang="zh-CN" sz="1600" b="0" u="none" dirty="0">
                          <a:latin typeface="Times New Roman" panose="02020603050405020304" charset="0"/>
                          <a:cs typeface="宋体" panose="02010600030101010101" pitchFamily="2" charset="-122"/>
                        </a:rPr>
                        <a:t>1.3e5</a:t>
                      </a:r>
                    </a:p>
                    <a:p>
                      <a:pPr marL="0" indent="0" algn="l">
                        <a:buNone/>
                      </a:pPr>
                      <a:r>
                        <a:rPr lang="en-US" altLang="zh-CN" sz="1600" b="0" u="none" dirty="0">
                          <a:latin typeface="Times New Roman" panose="02020603050405020304" charset="0"/>
                          <a:cs typeface="Calibri" panose="020F0502020204030204" charset="0"/>
                        </a:rPr>
                        <a:t>3+4j</a:t>
                      </a: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数字大小没有限制，内置支持复数及其运算</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537944">
                <a:tc>
                  <a:txBody>
                    <a:bodyPr/>
                    <a:lstStyle/>
                    <a:p>
                      <a:pPr marL="0" indent="0" algn="l">
                        <a:buNone/>
                      </a:pPr>
                      <a:r>
                        <a:rPr lang="zh-CN" altLang="en-US" sz="1600" b="0" u="none" dirty="0">
                          <a:latin typeface="Calibri" panose="020F0502020204030204" charset="0"/>
                          <a:ea typeface="Calibri" panose="020F0502020204030204" charset="0"/>
                          <a:cs typeface="Calibri" panose="020F0502020204030204" charset="0"/>
                        </a:rPr>
                        <a:t>字符串</a:t>
                      </a:r>
                    </a:p>
                  </a:txBody>
                  <a:tcPr marL="36195"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err="1">
                          <a:latin typeface="宋体" panose="02010600030101010101" pitchFamily="2" charset="-122"/>
                          <a:ea typeface="宋体" panose="02010600030101010101" pitchFamily="2" charset="-122"/>
                          <a:cs typeface="宋体" panose="02010600030101010101" pitchFamily="2" charset="-122"/>
                        </a:rPr>
                        <a:t>str</a:t>
                      </a:r>
                      <a:endParaRPr lang="en-US" altLang="zh-CN" sz="16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Times New Roman" panose="02020603050405020304" charset="0"/>
                          <a:cs typeface="Calibri" panose="020F0502020204030204" charset="0"/>
                        </a:rPr>
                        <a:t>'swfu', "I'm student", '''Python '''</a:t>
                      </a:r>
                      <a:r>
                        <a:rPr lang="en-US" altLang="zh-CN" sz="1600" b="0" u="none">
                          <a:latin typeface="Times New Roman" panose="02020603050405020304" charset="0"/>
                          <a:cs typeface="宋体" panose="02010600030101010101" pitchFamily="2" charset="-122"/>
                        </a:rPr>
                        <a:t>,</a:t>
                      </a:r>
                    </a:p>
                    <a:p>
                      <a:pPr marL="0" indent="0" algn="l">
                        <a:buNone/>
                      </a:pPr>
                      <a:r>
                        <a:rPr lang="en-US" altLang="zh-CN" sz="1600" b="0" u="none">
                          <a:latin typeface="Times New Roman" panose="02020603050405020304" charset="0"/>
                          <a:cs typeface="宋体" panose="02010600030101010101" pitchFamily="2" charset="-122"/>
                        </a:rPr>
                        <a:t>r</a:t>
                      </a:r>
                      <a:r>
                        <a:rPr lang="en-US" altLang="zh-CN" sz="1600">
                          <a:latin typeface="Times New Roman" panose="02020603050405020304" charset="0"/>
                          <a:cs typeface="Calibri" panose="020F0502020204030204" charset="0"/>
                          <a:sym typeface="+mn-ea"/>
                        </a:rPr>
                        <a:t>'</a:t>
                      </a:r>
                      <a:r>
                        <a:rPr lang="en-US" altLang="zh-CN" sz="1600" b="0" u="none">
                          <a:latin typeface="Times New Roman" panose="02020603050405020304" charset="0"/>
                          <a:cs typeface="宋体" panose="02010600030101010101" pitchFamily="2" charset="-122"/>
                        </a:rPr>
                        <a:t>abc</a:t>
                      </a:r>
                      <a:r>
                        <a:rPr lang="en-US" altLang="zh-CN" sz="1600">
                          <a:latin typeface="Times New Roman" panose="02020603050405020304" charset="0"/>
                          <a:cs typeface="Calibri" panose="020F0502020204030204" charset="0"/>
                          <a:sym typeface="+mn-ea"/>
                        </a:rPr>
                        <a:t>'</a:t>
                      </a:r>
                      <a:r>
                        <a:rPr lang="en-US" altLang="zh-CN" sz="1600" b="0" u="none">
                          <a:latin typeface="Times New Roman" panose="02020603050405020304" charset="0"/>
                          <a:cs typeface="宋体" panose="02010600030101010101" pitchFamily="2" charset="-122"/>
                        </a:rPr>
                        <a:t>, R</a:t>
                      </a:r>
                      <a:r>
                        <a:rPr lang="en-US" altLang="zh-CN" sz="1600">
                          <a:latin typeface="Times New Roman" panose="02020603050405020304" charset="0"/>
                          <a:cs typeface="Calibri" panose="020F0502020204030204" charset="0"/>
                          <a:sym typeface="+mn-ea"/>
                        </a:rPr>
                        <a:t>'</a:t>
                      </a:r>
                      <a:r>
                        <a:rPr lang="en-US" altLang="zh-CN" sz="1600" b="0" u="none">
                          <a:latin typeface="Times New Roman" panose="02020603050405020304" charset="0"/>
                          <a:cs typeface="宋体" panose="02010600030101010101" pitchFamily="2" charset="-122"/>
                        </a:rPr>
                        <a:t>bcd</a:t>
                      </a:r>
                      <a:r>
                        <a:rPr lang="en-US" altLang="zh-CN" sz="1600">
                          <a:latin typeface="Times New Roman" panose="02020603050405020304" charset="0"/>
                          <a:cs typeface="Calibri" panose="020F0502020204030204" charset="0"/>
                          <a:sym typeface="+mn-ea"/>
                        </a:rPr>
                        <a:t>'</a:t>
                      </a:r>
                      <a:endParaRPr lang="en-US" altLang="zh-CN" sz="1600" b="0" u="none">
                        <a:latin typeface="Times New Roman" panose="02020603050405020304" charset="0"/>
                        <a:cs typeface="Calibri" panose="020F0502020204030204" charset="0"/>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dirty="0">
                          <a:latin typeface="宋体" panose="02010600030101010101" pitchFamily="2" charset="-122"/>
                          <a:ea typeface="宋体" panose="02010600030101010101" pitchFamily="2" charset="-122"/>
                          <a:cs typeface="宋体" panose="02010600030101010101" pitchFamily="2" charset="-122"/>
                        </a:rPr>
                        <a:t>使用单引号、双引号、三引号作为定界符，以字母</a:t>
                      </a:r>
                      <a:r>
                        <a:rPr lang="en-US" altLang="zh-CN" sz="1600" b="0" u="none" dirty="0">
                          <a:latin typeface="宋体" panose="02010600030101010101" pitchFamily="2" charset="-122"/>
                          <a:ea typeface="宋体" panose="02010600030101010101" pitchFamily="2" charset="-122"/>
                          <a:cs typeface="宋体" panose="02010600030101010101" pitchFamily="2" charset="-122"/>
                        </a:rPr>
                        <a:t>r</a:t>
                      </a:r>
                      <a:r>
                        <a:rPr lang="zh-CN" altLang="en-US" sz="1600" b="0" u="none" dirty="0">
                          <a:latin typeface="宋体" panose="02010600030101010101" pitchFamily="2" charset="-122"/>
                          <a:ea typeface="宋体" panose="02010600030101010101" pitchFamily="2" charset="-122"/>
                          <a:cs typeface="宋体" panose="02010600030101010101" pitchFamily="2" charset="-122"/>
                        </a:rPr>
                        <a:t>或</a:t>
                      </a:r>
                      <a:r>
                        <a:rPr lang="en-US" altLang="zh-CN" sz="1600" b="0" u="none" dirty="0">
                          <a:latin typeface="宋体" panose="02010600030101010101" pitchFamily="2" charset="-122"/>
                          <a:ea typeface="宋体" panose="02010600030101010101" pitchFamily="2" charset="-122"/>
                          <a:cs typeface="宋体" panose="02010600030101010101" pitchFamily="2" charset="-122"/>
                        </a:rPr>
                        <a:t>R</a:t>
                      </a:r>
                      <a:r>
                        <a:rPr lang="zh-CN" altLang="en-US" sz="1600" b="0" u="none" dirty="0">
                          <a:latin typeface="宋体" panose="02010600030101010101" pitchFamily="2" charset="-122"/>
                          <a:ea typeface="宋体" panose="02010600030101010101" pitchFamily="2" charset="-122"/>
                          <a:cs typeface="宋体" panose="02010600030101010101" pitchFamily="2" charset="-122"/>
                        </a:rPr>
                        <a:t>引导的表示原始字符串</a:t>
                      </a:r>
                      <a:endParaRPr lang="en-US" sz="16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537944">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字节串</a:t>
                      </a:r>
                    </a:p>
                  </a:txBody>
                  <a:tcPr marL="36195"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bytes</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err="1">
                          <a:latin typeface="Times New Roman" panose="02020603050405020304" charset="0"/>
                          <a:cs typeface="宋体" panose="02010600030101010101" pitchFamily="2" charset="-122"/>
                        </a:rPr>
                        <a:t>b</a:t>
                      </a:r>
                      <a:r>
                        <a:rPr lang="en-US" altLang="zh-CN" sz="1600" dirty="0" err="1">
                          <a:latin typeface="Times New Roman" panose="02020603050405020304" charset="0"/>
                          <a:cs typeface="Calibri" panose="020F0502020204030204" charset="0"/>
                          <a:sym typeface="+mn-ea"/>
                        </a:rPr>
                        <a:t>'</a:t>
                      </a:r>
                      <a:r>
                        <a:rPr lang="en-US" altLang="zh-CN" sz="1600" b="0" u="none" dirty="0" err="1">
                          <a:latin typeface="Times New Roman" panose="02020603050405020304" charset="0"/>
                          <a:cs typeface="宋体" panose="02010600030101010101" pitchFamily="2" charset="-122"/>
                        </a:rPr>
                        <a:t>hello</a:t>
                      </a:r>
                      <a:r>
                        <a:rPr lang="en-US" altLang="zh-CN" sz="1600" b="0" u="none" dirty="0">
                          <a:latin typeface="Times New Roman" panose="02020603050405020304" charset="0"/>
                          <a:cs typeface="宋体" panose="02010600030101010101" pitchFamily="2" charset="-122"/>
                        </a:rPr>
                        <a:t> world</a:t>
                      </a:r>
                      <a:r>
                        <a:rPr lang="en-US" altLang="zh-CN" sz="1600" dirty="0">
                          <a:latin typeface="Times New Roman" panose="02020603050405020304" charset="0"/>
                          <a:cs typeface="Calibri" panose="020F0502020204030204" charset="0"/>
                          <a:sym typeface="+mn-ea"/>
                        </a:rPr>
                        <a:t>'</a:t>
                      </a:r>
                      <a:endParaRPr lang="en-US" altLang="zh-CN" sz="1600" b="0" u="none" dirty="0">
                        <a:latin typeface="Times New Roman" panose="02020603050405020304" charset="0"/>
                        <a:cs typeface="宋体" panose="02010600030101010101" pitchFamily="2" charset="-122"/>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以字母</a:t>
                      </a:r>
                      <a:r>
                        <a:rPr lang="en-US" altLang="zh-CN" sz="1600" b="0" u="none">
                          <a:latin typeface="宋体" panose="02010600030101010101" pitchFamily="2" charset="-122"/>
                          <a:ea typeface="宋体" panose="02010600030101010101" pitchFamily="2" charset="-122"/>
                          <a:cs typeface="宋体" panose="02010600030101010101" pitchFamily="2" charset="-122"/>
                        </a:rPr>
                        <a:t>b</a:t>
                      </a:r>
                      <a:r>
                        <a:rPr lang="zh-CN" altLang="en-US" sz="1600" b="0" u="none">
                          <a:latin typeface="宋体" panose="02010600030101010101" pitchFamily="2" charset="-122"/>
                          <a:ea typeface="宋体" panose="02010600030101010101" pitchFamily="2" charset="-122"/>
                          <a:cs typeface="宋体" panose="02010600030101010101" pitchFamily="2" charset="-122"/>
                        </a:rPr>
                        <a:t>引导，可以使用单引号、双引号、三引号作为定界符</a:t>
                      </a:r>
                      <a:endParaRPr lang="en-US" sz="16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537944">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列表</a:t>
                      </a:r>
                    </a:p>
                  </a:txBody>
                  <a:tcPr marL="36195"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宋体" panose="02010600030101010101" pitchFamily="2" charset="-122"/>
                          <a:ea typeface="宋体" panose="02010600030101010101" pitchFamily="2" charset="-122"/>
                          <a:cs typeface="宋体" panose="02010600030101010101" pitchFamily="2" charset="-122"/>
                        </a:rPr>
                        <a:t>list</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Times New Roman" panose="02020603050405020304" charset="0"/>
                          <a:cs typeface="Calibri" panose="020F0502020204030204" charset="0"/>
                        </a:rPr>
                        <a:t>[1, 2, 3]</a:t>
                      </a:r>
                    </a:p>
                    <a:p>
                      <a:pPr marL="0" indent="0" algn="l">
                        <a:buNone/>
                      </a:pPr>
                      <a:r>
                        <a:rPr lang="en-US" altLang="zh-CN" sz="1600" b="0" u="none" dirty="0">
                          <a:latin typeface="Times New Roman" panose="02020603050405020304" charset="0"/>
                          <a:cs typeface="宋体" panose="02010600030101010101" pitchFamily="2" charset="-122"/>
                        </a:rPr>
                        <a:t>[</a:t>
                      </a:r>
                      <a:r>
                        <a:rPr lang="en-US" altLang="zh-CN" sz="1600" dirty="0">
                          <a:latin typeface="Times New Roman" panose="02020603050405020304" charset="0"/>
                          <a:cs typeface="Calibri" panose="020F0502020204030204" charset="0"/>
                          <a:sym typeface="+mn-ea"/>
                        </a:rPr>
                        <a:t>'</a:t>
                      </a:r>
                      <a:r>
                        <a:rPr lang="en-US" altLang="zh-CN" sz="1600" b="0" u="none" dirty="0">
                          <a:latin typeface="Times New Roman" panose="02020603050405020304" charset="0"/>
                          <a:cs typeface="宋体" panose="02010600030101010101" pitchFamily="2" charset="-122"/>
                        </a:rPr>
                        <a:t>a</a:t>
                      </a:r>
                      <a:r>
                        <a:rPr lang="en-US" altLang="zh-CN" sz="1600" dirty="0">
                          <a:latin typeface="Times New Roman" panose="02020603050405020304" charset="0"/>
                          <a:cs typeface="Calibri" panose="020F0502020204030204" charset="0"/>
                          <a:sym typeface="+mn-ea"/>
                        </a:rPr>
                        <a:t>'</a:t>
                      </a:r>
                      <a:r>
                        <a:rPr lang="en-US" altLang="zh-CN" sz="1600" b="0" u="none" dirty="0">
                          <a:latin typeface="Times New Roman" panose="02020603050405020304" charset="0"/>
                          <a:cs typeface="宋体" panose="02010600030101010101" pitchFamily="2" charset="-122"/>
                        </a:rPr>
                        <a:t>, </a:t>
                      </a:r>
                      <a:r>
                        <a:rPr lang="en-US" altLang="zh-CN" sz="1600" dirty="0">
                          <a:latin typeface="Times New Roman" panose="02020603050405020304" charset="0"/>
                          <a:cs typeface="Calibri" panose="020F0502020204030204" charset="0"/>
                          <a:sym typeface="+mn-ea"/>
                        </a:rPr>
                        <a:t>'</a:t>
                      </a:r>
                      <a:r>
                        <a:rPr lang="en-US" altLang="zh-CN" sz="1600" b="0" u="none" dirty="0">
                          <a:latin typeface="Times New Roman" panose="02020603050405020304" charset="0"/>
                          <a:cs typeface="宋体" panose="02010600030101010101" pitchFamily="2" charset="-122"/>
                        </a:rPr>
                        <a:t>b</a:t>
                      </a:r>
                      <a:r>
                        <a:rPr lang="en-US" altLang="zh-CN" sz="1600" dirty="0">
                          <a:latin typeface="Times New Roman" panose="02020603050405020304" charset="0"/>
                          <a:cs typeface="Calibri" panose="020F0502020204030204" charset="0"/>
                          <a:sym typeface="+mn-ea"/>
                        </a:rPr>
                        <a:t>'</a:t>
                      </a:r>
                      <a:r>
                        <a:rPr lang="en-US" altLang="zh-CN" sz="1600" b="0" u="none" dirty="0">
                          <a:latin typeface="Times New Roman" panose="02020603050405020304" charset="0"/>
                          <a:cs typeface="宋体" panose="02010600030101010101" pitchFamily="2" charset="-122"/>
                        </a:rPr>
                        <a:t>, [</a:t>
                      </a:r>
                      <a:r>
                        <a:rPr lang="en-US" altLang="zh-CN" sz="1600" dirty="0">
                          <a:latin typeface="Times New Roman" panose="02020603050405020304" charset="0"/>
                          <a:cs typeface="Calibri" panose="020F0502020204030204" charset="0"/>
                          <a:sym typeface="+mn-ea"/>
                        </a:rPr>
                        <a:t>'</a:t>
                      </a:r>
                      <a:r>
                        <a:rPr lang="en-US" altLang="zh-CN" sz="1600" b="0" u="none" dirty="0">
                          <a:latin typeface="Times New Roman" panose="02020603050405020304" charset="0"/>
                          <a:cs typeface="宋体" panose="02010600030101010101" pitchFamily="2" charset="-122"/>
                        </a:rPr>
                        <a:t>c</a:t>
                      </a:r>
                      <a:r>
                        <a:rPr lang="en-US" altLang="zh-CN" sz="1600" dirty="0">
                          <a:latin typeface="Times New Roman" panose="02020603050405020304" charset="0"/>
                          <a:cs typeface="Calibri" panose="020F0502020204030204" charset="0"/>
                          <a:sym typeface="+mn-ea"/>
                        </a:rPr>
                        <a:t>'</a:t>
                      </a:r>
                      <a:r>
                        <a:rPr lang="en-US" altLang="zh-CN" sz="1600" b="0" u="none" dirty="0">
                          <a:latin typeface="Times New Roman" panose="02020603050405020304" charset="0"/>
                          <a:cs typeface="宋体" panose="02010600030101010101" pitchFamily="2" charset="-122"/>
                        </a:rPr>
                        <a:t>, 2]]</a:t>
                      </a:r>
                      <a:endParaRPr lang="en-US" sz="1600" b="0" u="none" dirty="0">
                        <a:latin typeface="Times New Roman" panose="02020603050405020304" charset="0"/>
                        <a:cs typeface="Calibri" panose="020F0502020204030204" charset="0"/>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所有元素放在一对方括号中，元素之间使用逗号分隔，其中的元素可以是任意类型</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537944">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字典</a:t>
                      </a:r>
                    </a:p>
                  </a:txBody>
                  <a:tcPr marL="36195"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dict</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Times New Roman" panose="02020603050405020304" charset="0"/>
                          <a:cs typeface="Calibri" panose="020F0502020204030204" charset="0"/>
                        </a:rPr>
                        <a:t>{1:'food' ,2:'taste', 3:'import'}</a:t>
                      </a: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所有元素放在一对大括号中，元素之间使用逗号分隔，</a:t>
                      </a:r>
                      <a:r>
                        <a:rPr lang="zh-CN" altLang="en-US" sz="1600" b="1" u="none">
                          <a:solidFill>
                            <a:srgbClr val="FF0000"/>
                          </a:solidFill>
                          <a:latin typeface="宋体" panose="02010600030101010101" pitchFamily="2" charset="-122"/>
                          <a:ea typeface="宋体" panose="02010600030101010101" pitchFamily="2" charset="-122"/>
                          <a:cs typeface="宋体" panose="02010600030101010101" pitchFamily="2" charset="-122"/>
                        </a:rPr>
                        <a:t>元素形式为“键</a:t>
                      </a:r>
                      <a:r>
                        <a:rPr lang="en-US" altLang="zh-CN" sz="1600" b="1" u="none">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1600" b="1" u="none">
                          <a:solidFill>
                            <a:srgbClr val="FF0000"/>
                          </a:solidFill>
                          <a:latin typeface="宋体" panose="02010600030101010101" pitchFamily="2" charset="-122"/>
                          <a:ea typeface="宋体" panose="02010600030101010101" pitchFamily="2" charset="-122"/>
                          <a:cs typeface="宋体" panose="02010600030101010101" pitchFamily="2" charset="-122"/>
                        </a:rPr>
                        <a:t>值”</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806916">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元组</a:t>
                      </a:r>
                    </a:p>
                  </a:txBody>
                  <a:tcPr marL="36195"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宋体" panose="02010600030101010101" pitchFamily="2" charset="-122"/>
                          <a:ea typeface="宋体" panose="02010600030101010101" pitchFamily="2" charset="-122"/>
                          <a:cs typeface="宋体" panose="02010600030101010101" pitchFamily="2" charset="-122"/>
                        </a:rPr>
                        <a:t>tuple</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Times New Roman" panose="02020603050405020304" charset="0"/>
                          <a:cs typeface="Calibri" panose="020F0502020204030204" charset="0"/>
                        </a:rPr>
                        <a:t>(2, -5, 6)</a:t>
                      </a:r>
                    </a:p>
                    <a:p>
                      <a:pPr marL="0" indent="0" algn="l">
                        <a:buNone/>
                      </a:pPr>
                      <a:r>
                        <a:rPr lang="en-US" altLang="zh-CN" sz="1600" b="0" u="none" dirty="0">
                          <a:latin typeface="Times New Roman" panose="02020603050405020304" charset="0"/>
                          <a:cs typeface="宋体" panose="02010600030101010101" pitchFamily="2" charset="-122"/>
                        </a:rPr>
                        <a:t> (3,)</a:t>
                      </a:r>
                      <a:endParaRPr lang="en-US" altLang="zh-CN" sz="1600" b="0" u="none" dirty="0">
                        <a:latin typeface="Times New Roman" panose="02020603050405020304" charset="0"/>
                        <a:cs typeface="Calibri" panose="020F0502020204030204" charset="0"/>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1" u="none">
                          <a:solidFill>
                            <a:srgbClr val="FF0000"/>
                          </a:solidFill>
                          <a:latin typeface="宋体" panose="02010600030101010101" pitchFamily="2" charset="-122"/>
                          <a:ea typeface="宋体" panose="02010600030101010101" pitchFamily="2" charset="-122"/>
                          <a:cs typeface="宋体" panose="02010600030101010101" pitchFamily="2" charset="-122"/>
                        </a:rPr>
                        <a:t>不可变</a:t>
                      </a:r>
                      <a:r>
                        <a:rPr lang="zh-CN" altLang="en-US" sz="1600" b="0" u="none">
                          <a:latin typeface="宋体" panose="02010600030101010101" pitchFamily="2" charset="-122"/>
                          <a:ea typeface="宋体" panose="02010600030101010101" pitchFamily="2" charset="-122"/>
                          <a:cs typeface="宋体" panose="02010600030101010101" pitchFamily="2" charset="-122"/>
                        </a:rPr>
                        <a:t>，所有元素放在一对圆括号中，元素之间使用逗号分隔，</a:t>
                      </a:r>
                      <a:r>
                        <a:rPr lang="zh-CN" altLang="en-US" sz="1600" b="1" u="none">
                          <a:solidFill>
                            <a:srgbClr val="FF0000"/>
                          </a:solidFill>
                          <a:latin typeface="宋体" panose="02010600030101010101" pitchFamily="2" charset="-122"/>
                          <a:ea typeface="宋体" panose="02010600030101010101" pitchFamily="2" charset="-122"/>
                          <a:cs typeface="宋体" panose="02010600030101010101" pitchFamily="2" charset="-122"/>
                        </a:rPr>
                        <a:t>如果元组中只有一个元素的话，后面的逗号不能省略</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806916">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集合</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宋体" panose="02010600030101010101" pitchFamily="2" charset="-122"/>
                          <a:ea typeface="宋体" panose="02010600030101010101" pitchFamily="2" charset="-122"/>
                          <a:cs typeface="宋体" panose="02010600030101010101" pitchFamily="2" charset="-122"/>
                        </a:rPr>
                        <a:t>set</a:t>
                      </a:r>
                    </a:p>
                    <a:p>
                      <a:pPr marL="0" indent="0" algn="l">
                        <a:buNone/>
                      </a:pPr>
                      <a:r>
                        <a:rPr lang="en-US" altLang="zh-CN" sz="1600" b="0" u="none" dirty="0" err="1">
                          <a:latin typeface="宋体" panose="02010600030101010101" pitchFamily="2" charset="-122"/>
                          <a:ea typeface="宋体" panose="02010600030101010101" pitchFamily="2" charset="-122"/>
                          <a:cs typeface="宋体" panose="02010600030101010101" pitchFamily="2" charset="-122"/>
                        </a:rPr>
                        <a:t>frozenset</a:t>
                      </a:r>
                      <a:endParaRPr lang="en-US" altLang="zh-CN" sz="16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dirty="0">
                          <a:latin typeface="Times New Roman" panose="02020603050405020304" charset="0"/>
                          <a:cs typeface="Calibri" panose="020F0502020204030204" charset="0"/>
                        </a:rPr>
                        <a:t>{'a', 'b', 'c'}</a:t>
                      </a: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dirty="0">
                          <a:latin typeface="宋体" panose="02010600030101010101" pitchFamily="2" charset="-122"/>
                          <a:ea typeface="宋体" panose="02010600030101010101" pitchFamily="2" charset="-122"/>
                          <a:cs typeface="宋体" panose="02010600030101010101" pitchFamily="2" charset="-122"/>
                        </a:rPr>
                        <a:t>所有元素放在一对大括号中，元素之间使用逗号分隔，</a:t>
                      </a:r>
                      <a:r>
                        <a:rPr lang="zh-CN" altLang="en-US" sz="1600" b="1" u="none" dirty="0">
                          <a:solidFill>
                            <a:srgbClr val="FF0000"/>
                          </a:solidFill>
                          <a:latin typeface="宋体" panose="02010600030101010101" pitchFamily="2" charset="-122"/>
                          <a:ea typeface="宋体" panose="02010600030101010101" pitchFamily="2" charset="-122"/>
                          <a:cs typeface="宋体" panose="02010600030101010101" pitchFamily="2" charset="-122"/>
                        </a:rPr>
                        <a:t>元素不允许重复</a:t>
                      </a:r>
                      <a:r>
                        <a:rPr lang="en-US" altLang="zh-CN" sz="1600" b="0" u="none" dirty="0">
                          <a:latin typeface="宋体" panose="02010600030101010101" pitchFamily="2" charset="-122"/>
                          <a:ea typeface="宋体" panose="02010600030101010101" pitchFamily="2" charset="-122"/>
                          <a:cs typeface="宋体" panose="02010600030101010101" pitchFamily="2" charset="-122"/>
                        </a:rPr>
                        <a:t>;</a:t>
                      </a:r>
                      <a:r>
                        <a:rPr lang="zh-CN" altLang="en-US" sz="1600" b="0" u="none" dirty="0">
                          <a:latin typeface="宋体" panose="02010600030101010101" pitchFamily="2" charset="-122"/>
                          <a:ea typeface="宋体" panose="02010600030101010101" pitchFamily="2" charset="-122"/>
                          <a:cs typeface="宋体" panose="02010600030101010101" pitchFamily="2" charset="-122"/>
                        </a:rPr>
                        <a:t>另外，</a:t>
                      </a:r>
                      <a:r>
                        <a:rPr lang="en-US" altLang="zh-CN" sz="1600" b="0" u="none" dirty="0">
                          <a:latin typeface="宋体" panose="02010600030101010101" pitchFamily="2" charset="-122"/>
                          <a:ea typeface="宋体" panose="02010600030101010101" pitchFamily="2" charset="-122"/>
                          <a:cs typeface="宋体" panose="02010600030101010101" pitchFamily="2" charset="-122"/>
                        </a:rPr>
                        <a:t>set</a:t>
                      </a:r>
                      <a:r>
                        <a:rPr lang="zh-CN" altLang="en-US" sz="1600" b="0" u="none" dirty="0">
                          <a:latin typeface="宋体" panose="02010600030101010101" pitchFamily="2" charset="-122"/>
                          <a:ea typeface="宋体" panose="02010600030101010101" pitchFamily="2" charset="-122"/>
                          <a:cs typeface="宋体" panose="02010600030101010101" pitchFamily="2" charset="-122"/>
                        </a:rPr>
                        <a:t>是可变的，而</a:t>
                      </a:r>
                      <a:r>
                        <a:rPr lang="en-US" altLang="zh-CN" sz="1600" b="0" u="none" dirty="0" err="1">
                          <a:latin typeface="宋体" panose="02010600030101010101" pitchFamily="2" charset="-122"/>
                          <a:ea typeface="宋体" panose="02010600030101010101" pitchFamily="2" charset="-122"/>
                          <a:cs typeface="宋体" panose="02010600030101010101" pitchFamily="2" charset="-122"/>
                        </a:rPr>
                        <a:t>frozenset</a:t>
                      </a:r>
                      <a:r>
                        <a:rPr lang="zh-CN" altLang="en-US" sz="1600" b="0" u="none" dirty="0">
                          <a:latin typeface="宋体" panose="02010600030101010101" pitchFamily="2" charset="-122"/>
                          <a:ea typeface="宋体" panose="02010600030101010101" pitchFamily="2" charset="-122"/>
                          <a:cs typeface="宋体" panose="02010600030101010101" pitchFamily="2" charset="-122"/>
                        </a:rPr>
                        <a:t>是不可变的</a:t>
                      </a:r>
                      <a:endParaRPr lang="en-US" sz="1600" b="0" u="none" dirty="0">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bl>
          </a:graphicData>
        </a:graphic>
      </p:graphicFrame>
      <p:sp>
        <p:nvSpPr>
          <p:cNvPr id="22577" name="Text Box 4"/>
          <p:cNvSpPr txBox="1"/>
          <p:nvPr/>
        </p:nvSpPr>
        <p:spPr>
          <a:xfrm>
            <a:off x="8767128" y="1134427"/>
            <a:ext cx="2097087" cy="365125"/>
          </a:xfrm>
          <a:prstGeom prst="rect">
            <a:avLst/>
          </a:prstGeom>
          <a:noFill/>
          <a:ln w="9525">
            <a:noFill/>
          </a:ln>
        </p:spPr>
        <p:txBody>
          <a:bodyPr wrap="square" anchor="t">
            <a:spAutoFit/>
          </a:bodyPr>
          <a:lstStyle/>
          <a:p>
            <a:pPr algn="r"/>
            <a:r>
              <a:rPr lang="zh-CN" altLang="en-US">
                <a:latin typeface="Arial" panose="020B0604020202020204" pitchFamily="34" charset="0"/>
                <a:ea typeface="宋体" panose="02010600030101010101" pitchFamily="2" charset="-122"/>
              </a:rPr>
              <a:t>常用内置对象</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2.2.5  逻辑运算符</a:t>
            </a:r>
          </a:p>
        </p:txBody>
      </p:sp>
      <p:sp>
        <p:nvSpPr>
          <p:cNvPr id="3" name="Content Placeholder 2"/>
          <p:cNvSpPr>
            <a:spLocks noGrp="1"/>
          </p:cNvSpPr>
          <p:nvPr>
            <p:ph idx="1"/>
          </p:nvPr>
        </p:nvSpPr>
        <p:spPr>
          <a:xfrm>
            <a:off x="838200" y="1321435"/>
            <a:ext cx="10948035" cy="4639945"/>
          </a:xfrm>
        </p:spPr>
        <p:txBody>
          <a:bodyPr>
            <a:normAutofit/>
          </a:bodyPr>
          <a:lstStyle/>
          <a:p>
            <a:pPr fontAlgn="auto">
              <a:lnSpc>
                <a:spcPct val="150000"/>
              </a:lnSpc>
            </a:pPr>
            <a:r>
              <a:rPr lang="en-US" sz="2400"/>
              <a:t>逻辑运算符and、or、not常用来连接条件表达式构成更加复杂的条件表达式，并且and和or具有惰性求值或</a:t>
            </a:r>
            <a:r>
              <a:rPr lang="en-US" sz="2400">
                <a:solidFill>
                  <a:srgbClr val="FF0000"/>
                </a:solidFill>
              </a:rPr>
              <a:t>逻辑短路</a:t>
            </a:r>
            <a:r>
              <a:rPr lang="en-US" sz="2400"/>
              <a:t>的特点，当连接多个表达式时</a:t>
            </a:r>
            <a:r>
              <a:rPr lang="en-US" sz="2400">
                <a:solidFill>
                  <a:srgbClr val="FF0000"/>
                </a:solidFill>
              </a:rPr>
              <a:t>只计算必须要计算的值</a:t>
            </a:r>
            <a:r>
              <a:rPr lang="en-US" sz="2400"/>
              <a:t>。</a:t>
            </a:r>
          </a:p>
          <a:p>
            <a:pPr fontAlgn="auto">
              <a:lnSpc>
                <a:spcPct val="150000"/>
              </a:lnSpc>
            </a:pPr>
            <a:r>
              <a:rPr lang="en-US" sz="2400"/>
              <a:t>另外要注意的是，</a:t>
            </a:r>
            <a:r>
              <a:rPr lang="en-US" sz="2400">
                <a:solidFill>
                  <a:srgbClr val="FF0000"/>
                </a:solidFill>
              </a:rPr>
              <a:t>运算符and和or并不一定会返回True或False，而是得到最后一个被计算的表达式的值</a:t>
            </a:r>
            <a:r>
              <a:rPr lang="en-US" sz="2400"/>
              <a:t>，但是运算符</a:t>
            </a:r>
            <a:r>
              <a:rPr lang="en-US" sz="2400">
                <a:solidFill>
                  <a:srgbClr val="FF0000"/>
                </a:solidFill>
              </a:rPr>
              <a:t>not一定会返回True或False</a:t>
            </a:r>
            <a:r>
              <a:rPr lang="en-US" sz="2400"/>
              <a:t>。</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30</a:t>
            </a:fld>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2.2.5  逻辑运算符</a:t>
            </a:r>
            <a:endParaRPr lang="en-US"/>
          </a:p>
        </p:txBody>
      </p:sp>
      <p:sp>
        <p:nvSpPr>
          <p:cNvPr id="3" name="Content Placeholder 2"/>
          <p:cNvSpPr>
            <a:spLocks noGrp="1"/>
          </p:cNvSpPr>
          <p:nvPr>
            <p:ph idx="1"/>
          </p:nvPr>
        </p:nvSpPr>
        <p:spPr/>
        <p:txBody>
          <a:bodyPr>
            <a:normAutofit fontScale="92500" lnSpcReduction="20000"/>
          </a:bodyPr>
          <a:lstStyle/>
          <a:p>
            <a:pPr marL="0" indent="0" fontAlgn="auto">
              <a:lnSpc>
                <a:spcPct val="100000"/>
              </a:lnSpc>
              <a:spcBef>
                <a:spcPts val="0"/>
              </a:spcBef>
              <a:buNone/>
            </a:pPr>
            <a:r>
              <a:rPr lang="en-US" sz="2000" dirty="0">
                <a:latin typeface="Consolas" panose="020B0609020204030204" charset="0"/>
              </a:rPr>
              <a:t>&gt;&gt;&gt; 3&gt;5 and a&gt;3              #</a:t>
            </a:r>
            <a:r>
              <a:rPr lang="en-US" sz="2000" dirty="0" err="1">
                <a:latin typeface="Consolas" panose="020B0609020204030204" charset="0"/>
              </a:rPr>
              <a:t>注意，此时并没有定义变量a</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3&gt;5 or a&gt;3               #3&gt;5的值为False，所以需要计算后面表达式</a:t>
            </a:r>
          </a:p>
          <a:p>
            <a:pPr marL="0" indent="0" fontAlgn="auto">
              <a:lnSpc>
                <a:spcPct val="100000"/>
              </a:lnSpc>
              <a:spcBef>
                <a:spcPts val="0"/>
              </a:spcBef>
              <a:buNone/>
            </a:pPr>
            <a:r>
              <a:rPr lang="en-US" sz="2000" dirty="0" err="1">
                <a:solidFill>
                  <a:srgbClr val="FF0000"/>
                </a:solidFill>
                <a:latin typeface="Consolas" panose="020B0609020204030204" charset="0"/>
              </a:rPr>
              <a:t>NameError</a:t>
            </a:r>
            <a:r>
              <a:rPr lang="en-US" sz="2000" dirty="0">
                <a:solidFill>
                  <a:srgbClr val="FF0000"/>
                </a:solidFill>
                <a:latin typeface="Consolas" panose="020B0609020204030204" charset="0"/>
              </a:rPr>
              <a:t>: name 'a' is not defined</a:t>
            </a:r>
          </a:p>
          <a:p>
            <a:pPr marL="0" indent="0" fontAlgn="auto">
              <a:lnSpc>
                <a:spcPct val="100000"/>
              </a:lnSpc>
              <a:spcBef>
                <a:spcPts val="0"/>
              </a:spcBef>
              <a:buNone/>
            </a:pPr>
            <a:r>
              <a:rPr lang="en-US" sz="2000" dirty="0">
                <a:latin typeface="Consolas" panose="020B0609020204030204" charset="0"/>
              </a:rPr>
              <a:t>&gt;&gt;&gt; 3&lt;5 or a&gt;3               #3&lt;5的值为True，不需要计算后面表达式</a:t>
            </a: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3 and 5                  #</a:t>
            </a:r>
            <a:r>
              <a:rPr lang="en-US" sz="2000" dirty="0" err="1">
                <a:latin typeface="Consolas" panose="020B0609020204030204" charset="0"/>
              </a:rPr>
              <a:t>最后一个计算的表达式的值作为整个表达式的值</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5</a:t>
            </a:r>
          </a:p>
          <a:p>
            <a:pPr marL="0" indent="0" fontAlgn="auto">
              <a:lnSpc>
                <a:spcPct val="100000"/>
              </a:lnSpc>
              <a:spcBef>
                <a:spcPts val="0"/>
              </a:spcBef>
              <a:buNone/>
            </a:pPr>
            <a:r>
              <a:rPr lang="en-US" sz="2000" dirty="0">
                <a:latin typeface="Consolas" panose="020B0609020204030204" charset="0"/>
              </a:rPr>
              <a:t>&gt;&gt;&gt; 3 and 5&gt;2</a:t>
            </a: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3 not in [1, 2, 3]       #</a:t>
            </a:r>
            <a:r>
              <a:rPr lang="en-US" sz="2000" dirty="0" err="1">
                <a:latin typeface="Consolas" panose="020B0609020204030204" charset="0"/>
              </a:rPr>
              <a:t>逻辑非运算not</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3 is not 5               #</a:t>
            </a:r>
            <a:r>
              <a:rPr lang="en-US" sz="2000" dirty="0" err="1">
                <a:latin typeface="Consolas" panose="020B0609020204030204" charset="0"/>
              </a:rPr>
              <a:t>not的计算结果只能是True或False之一</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True</a:t>
            </a:r>
          </a:p>
          <a:p>
            <a:pPr marL="0" indent="0" fontAlgn="auto">
              <a:lnSpc>
                <a:spcPct val="100000"/>
              </a:lnSpc>
              <a:spcBef>
                <a:spcPts val="0"/>
              </a:spcBef>
              <a:buNone/>
            </a:pPr>
            <a:r>
              <a:rPr lang="en-US" sz="2000" dirty="0">
                <a:latin typeface="Consolas" panose="020B0609020204030204" charset="0"/>
              </a:rPr>
              <a:t>&gt;&gt;&gt; not 3</a:t>
            </a:r>
          </a:p>
          <a:p>
            <a:pPr marL="0" indent="0" fontAlgn="auto">
              <a:lnSpc>
                <a:spcPct val="100000"/>
              </a:lnSpc>
              <a:spcBef>
                <a:spcPts val="0"/>
              </a:spcBef>
              <a:buNone/>
            </a:pPr>
            <a:r>
              <a:rPr lang="en-US" sz="2000" dirty="0">
                <a:solidFill>
                  <a:srgbClr val="00B0F0"/>
                </a:solidFill>
                <a:latin typeface="Consolas" panose="020B0609020204030204" charset="0"/>
              </a:rPr>
              <a:t>False</a:t>
            </a:r>
          </a:p>
          <a:p>
            <a:pPr marL="0" indent="0" fontAlgn="auto">
              <a:lnSpc>
                <a:spcPct val="100000"/>
              </a:lnSpc>
              <a:spcBef>
                <a:spcPts val="0"/>
              </a:spcBef>
              <a:buNone/>
            </a:pPr>
            <a:r>
              <a:rPr lang="en-US" sz="2000" dirty="0">
                <a:latin typeface="Consolas" panose="020B0609020204030204" charset="0"/>
              </a:rPr>
              <a:t>&gt;&gt;&gt; not 0</a:t>
            </a:r>
          </a:p>
          <a:p>
            <a:pPr marL="0" indent="0" fontAlgn="auto">
              <a:lnSpc>
                <a:spcPct val="100000"/>
              </a:lnSpc>
              <a:spcBef>
                <a:spcPts val="0"/>
              </a:spcBef>
              <a:buNone/>
            </a:pPr>
            <a:r>
              <a:rPr lang="en-US" sz="2000" dirty="0">
                <a:solidFill>
                  <a:srgbClr val="00B0F0"/>
                </a:solidFill>
                <a:latin typeface="Consolas" panose="020B0609020204030204" charset="0"/>
              </a:rPr>
              <a:t>True</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31</a:t>
            </a:fld>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2.2.6  补充说明</a:t>
            </a:r>
          </a:p>
        </p:txBody>
      </p:sp>
      <p:sp>
        <p:nvSpPr>
          <p:cNvPr id="3" name="Content Placeholder 2"/>
          <p:cNvSpPr>
            <a:spLocks noGrp="1"/>
          </p:cNvSpPr>
          <p:nvPr>
            <p:ph idx="1"/>
          </p:nvPr>
        </p:nvSpPr>
        <p:spPr/>
        <p:txBody>
          <a:bodyPr/>
          <a:lstStyle/>
          <a:p>
            <a:pPr fontAlgn="auto">
              <a:lnSpc>
                <a:spcPct val="150000"/>
              </a:lnSpc>
            </a:pPr>
            <a:r>
              <a:rPr lang="en-US" sz="2400"/>
              <a:t>Python还有赋值运算符=和+=、-=、*=、/=、//=、**=、|=、^=等大量复合赋值运算符。</a:t>
            </a:r>
          </a:p>
          <a:p>
            <a:pPr fontAlgn="auto">
              <a:lnSpc>
                <a:spcPct val="150000"/>
              </a:lnSpc>
            </a:pPr>
            <a:r>
              <a:rPr lang="en-US" sz="2400"/>
              <a:t>Python</a:t>
            </a:r>
            <a:r>
              <a:rPr lang="en-US" sz="2400">
                <a:solidFill>
                  <a:srgbClr val="FF0000"/>
                </a:solidFill>
              </a:rPr>
              <a:t>不支持++和--运算符</a:t>
            </a:r>
            <a:r>
              <a:rPr lang="en-US" sz="2400"/>
              <a:t>，虽然在形式上有时候似乎可以这样用，但实际上是另外的含义，要注意和其他语言的区别。</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32</a:t>
            </a:fld>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ym typeface="+mn-ea"/>
              </a:rPr>
              <a:t>2.2.6  </a:t>
            </a:r>
            <a:r>
              <a:rPr lang="en-US" dirty="0" err="1">
                <a:sym typeface="+mn-ea"/>
              </a:rPr>
              <a:t>补充说明</a:t>
            </a:r>
            <a:endParaRPr lang="en-US" dirty="0"/>
          </a:p>
        </p:txBody>
      </p:sp>
      <p:sp>
        <p:nvSpPr>
          <p:cNvPr id="3" name="Content Placeholder 2"/>
          <p:cNvSpPr>
            <a:spLocks noGrp="1"/>
          </p:cNvSpPr>
          <p:nvPr>
            <p:ph idx="1"/>
          </p:nvPr>
        </p:nvSpPr>
        <p:spPr/>
        <p:txBody>
          <a:bodyPr>
            <a:normAutofit/>
          </a:bodyPr>
          <a:lstStyle/>
          <a:p>
            <a:pPr marL="0" indent="0" fontAlgn="auto">
              <a:lnSpc>
                <a:spcPct val="100000"/>
              </a:lnSpc>
              <a:spcBef>
                <a:spcPts val="0"/>
              </a:spcBef>
              <a:buNone/>
            </a:pPr>
            <a:r>
              <a:rPr lang="en-US" sz="2000" dirty="0">
                <a:latin typeface="Consolas" panose="020B0609020204030204" charset="0"/>
              </a:rPr>
              <a:t>&gt;&gt;&gt; i = 3</a:t>
            </a:r>
          </a:p>
          <a:p>
            <a:pPr marL="0" indent="0" fontAlgn="auto">
              <a:lnSpc>
                <a:spcPct val="100000"/>
              </a:lnSpc>
              <a:spcBef>
                <a:spcPts val="0"/>
              </a:spcBef>
              <a:buNone/>
            </a:pPr>
            <a:r>
              <a:rPr lang="en-US" sz="2000" dirty="0">
                <a:latin typeface="Consolas" panose="020B0609020204030204" charset="0"/>
              </a:rPr>
              <a:t>&gt;&gt;&gt; ++i                            #</a:t>
            </a:r>
            <a:r>
              <a:rPr lang="en-US" sz="2000" dirty="0" err="1">
                <a:latin typeface="Consolas" panose="020B0609020204030204" charset="0"/>
              </a:rPr>
              <a:t>正正得正</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a:t>
            </a:r>
          </a:p>
          <a:p>
            <a:pPr marL="0" indent="0" fontAlgn="auto">
              <a:lnSpc>
                <a:spcPct val="100000"/>
              </a:lnSpc>
              <a:spcBef>
                <a:spcPts val="0"/>
              </a:spcBef>
              <a:buNone/>
            </a:pPr>
            <a:r>
              <a:rPr lang="en-US" sz="2000" dirty="0">
                <a:latin typeface="Consolas" panose="020B0609020204030204" charset="0"/>
              </a:rPr>
              <a:t>&gt;&gt;&gt; +(+3)                          #与++</a:t>
            </a:r>
            <a:r>
              <a:rPr lang="en-US" sz="2000" dirty="0" err="1">
                <a:latin typeface="Consolas" panose="020B0609020204030204" charset="0"/>
              </a:rPr>
              <a:t>i等价</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a:t>
            </a:r>
          </a:p>
          <a:p>
            <a:pPr marL="0" indent="0" fontAlgn="auto">
              <a:lnSpc>
                <a:spcPct val="100000"/>
              </a:lnSpc>
              <a:spcBef>
                <a:spcPts val="0"/>
              </a:spcBef>
              <a:buNone/>
            </a:pPr>
            <a:r>
              <a:rPr lang="en-US" sz="2000" dirty="0">
                <a:latin typeface="Consolas" panose="020B0609020204030204" charset="0"/>
              </a:rPr>
              <a:t>&gt;&gt;&gt; i++                            #</a:t>
            </a:r>
            <a:r>
              <a:rPr lang="en-US" sz="2000" dirty="0" err="1">
                <a:latin typeface="Consolas" panose="020B0609020204030204" charset="0"/>
              </a:rPr>
              <a:t>Python不支持</a:t>
            </a:r>
            <a:r>
              <a:rPr lang="en-US" sz="2000" dirty="0">
                <a:latin typeface="Consolas" panose="020B0609020204030204" charset="0"/>
              </a:rPr>
              <a:t>++</a:t>
            </a:r>
            <a:r>
              <a:rPr lang="en-US" sz="2000" dirty="0" err="1">
                <a:latin typeface="Consolas" panose="020B0609020204030204" charset="0"/>
              </a:rPr>
              <a:t>运算符，语法错误</a:t>
            </a:r>
            <a:endParaRPr lang="en-US" sz="2000" dirty="0">
              <a:latin typeface="Consolas" panose="020B0609020204030204" charset="0"/>
            </a:endParaRPr>
          </a:p>
          <a:p>
            <a:pPr marL="0" indent="0" fontAlgn="auto">
              <a:lnSpc>
                <a:spcPct val="100000"/>
              </a:lnSpc>
              <a:spcBef>
                <a:spcPts val="0"/>
              </a:spcBef>
              <a:buNone/>
            </a:pPr>
            <a:r>
              <a:rPr lang="en-US" sz="2000" dirty="0" err="1">
                <a:solidFill>
                  <a:srgbClr val="FF0000"/>
                </a:solidFill>
                <a:latin typeface="Consolas" panose="020B0609020204030204" charset="0"/>
              </a:rPr>
              <a:t>SyntaxError</a:t>
            </a:r>
            <a:r>
              <a:rPr lang="en-US" sz="2000" dirty="0">
                <a:solidFill>
                  <a:srgbClr val="FF0000"/>
                </a:solidFill>
                <a:latin typeface="Consolas" panose="020B0609020204030204" charset="0"/>
              </a:rPr>
              <a:t>: invalid syntax</a:t>
            </a:r>
          </a:p>
          <a:p>
            <a:pPr marL="0" indent="0" fontAlgn="auto">
              <a:lnSpc>
                <a:spcPct val="100000"/>
              </a:lnSpc>
              <a:spcBef>
                <a:spcPts val="0"/>
              </a:spcBef>
              <a:buNone/>
            </a:pPr>
            <a:r>
              <a:rPr lang="en-US" sz="2000" dirty="0">
                <a:latin typeface="Consolas" panose="020B0609020204030204" charset="0"/>
              </a:rPr>
              <a:t>&gt;&gt;&gt; --i                            #</a:t>
            </a:r>
            <a:r>
              <a:rPr lang="en-US" sz="2000" dirty="0" err="1">
                <a:latin typeface="Consolas" panose="020B0609020204030204" charset="0"/>
              </a:rPr>
              <a:t>负负得正，等价于</a:t>
            </a:r>
            <a:r>
              <a:rPr lang="en-US" sz="2000" dirty="0">
                <a:latin typeface="Consolas" panose="020B0609020204030204" charset="0"/>
              </a:rPr>
              <a:t>-(-i)</a:t>
            </a:r>
          </a:p>
          <a:p>
            <a:pPr marL="0" indent="0" fontAlgn="auto">
              <a:lnSpc>
                <a:spcPct val="100000"/>
              </a:lnSpc>
              <a:spcBef>
                <a:spcPts val="0"/>
              </a:spcBef>
              <a:buNone/>
            </a:pPr>
            <a:r>
              <a:rPr lang="en-US" sz="2000" dirty="0">
                <a:solidFill>
                  <a:srgbClr val="00B0F0"/>
                </a:solidFill>
                <a:latin typeface="Consolas" panose="020B0609020204030204" charset="0"/>
              </a:rPr>
              <a:t>3</a:t>
            </a:r>
          </a:p>
          <a:p>
            <a:pPr marL="0" indent="0" fontAlgn="auto">
              <a:lnSpc>
                <a:spcPct val="100000"/>
              </a:lnSpc>
              <a:spcBef>
                <a:spcPts val="0"/>
              </a:spcBef>
              <a:buNone/>
            </a:pPr>
            <a:r>
              <a:rPr lang="en-US" sz="2000" dirty="0">
                <a:latin typeface="Consolas" panose="020B0609020204030204" charset="0"/>
              </a:rPr>
              <a:t>&gt;&gt;&gt; ---i                           #</a:t>
            </a:r>
            <a:r>
              <a:rPr lang="en-US" sz="2000" dirty="0" err="1">
                <a:latin typeface="Consolas" panose="020B0609020204030204" charset="0"/>
              </a:rPr>
              <a:t>等价于</a:t>
            </a:r>
            <a:r>
              <a:rPr lang="en-US" sz="2000" dirty="0">
                <a:latin typeface="Consolas" panose="020B0609020204030204" charset="0"/>
              </a:rPr>
              <a:t>-(-(-i))</a:t>
            </a:r>
          </a:p>
          <a:p>
            <a:pPr marL="0" indent="0" fontAlgn="auto">
              <a:lnSpc>
                <a:spcPct val="100000"/>
              </a:lnSpc>
              <a:spcBef>
                <a:spcPts val="0"/>
              </a:spcBef>
              <a:buNone/>
            </a:pPr>
            <a:r>
              <a:rPr lang="en-US" sz="2000" dirty="0">
                <a:solidFill>
                  <a:srgbClr val="00B0F0"/>
                </a:solidFill>
                <a:latin typeface="Consolas" panose="020B0609020204030204" charset="0"/>
              </a:rPr>
              <a:t>-3</a:t>
            </a:r>
          </a:p>
          <a:p>
            <a:pPr marL="0" indent="0" fontAlgn="auto">
              <a:lnSpc>
                <a:spcPct val="100000"/>
              </a:lnSpc>
              <a:spcBef>
                <a:spcPts val="0"/>
              </a:spcBef>
              <a:buNone/>
            </a:pPr>
            <a:r>
              <a:rPr lang="en-US" sz="2000" dirty="0">
                <a:latin typeface="Consolas" panose="020B0609020204030204" charset="0"/>
              </a:rPr>
              <a:t>&gt;&gt;&gt; i--                            #</a:t>
            </a:r>
            <a:r>
              <a:rPr lang="en-US" sz="2000" dirty="0" err="1">
                <a:latin typeface="Consolas" panose="020B0609020204030204" charset="0"/>
              </a:rPr>
              <a:t>Python不支持</a:t>
            </a:r>
            <a:r>
              <a:rPr lang="en-US" sz="2000" dirty="0">
                <a:latin typeface="Consolas" panose="020B0609020204030204" charset="0"/>
              </a:rPr>
              <a:t>--</a:t>
            </a:r>
            <a:r>
              <a:rPr lang="en-US" sz="2000" dirty="0" err="1">
                <a:latin typeface="Consolas" panose="020B0609020204030204" charset="0"/>
              </a:rPr>
              <a:t>运算符，语法错误</a:t>
            </a:r>
            <a:endParaRPr lang="en-US" sz="2000" dirty="0">
              <a:latin typeface="Consolas" panose="020B0609020204030204" charset="0"/>
            </a:endParaRPr>
          </a:p>
          <a:p>
            <a:pPr marL="0" indent="0" fontAlgn="auto">
              <a:lnSpc>
                <a:spcPct val="100000"/>
              </a:lnSpc>
              <a:spcBef>
                <a:spcPts val="0"/>
              </a:spcBef>
              <a:buNone/>
            </a:pPr>
            <a:r>
              <a:rPr lang="en-US" sz="2000" dirty="0" err="1">
                <a:solidFill>
                  <a:srgbClr val="FF0000"/>
                </a:solidFill>
                <a:latin typeface="Consolas" panose="020B0609020204030204" charset="0"/>
              </a:rPr>
              <a:t>SyntaxError</a:t>
            </a:r>
            <a:r>
              <a:rPr lang="en-US" sz="2000" dirty="0">
                <a:solidFill>
                  <a:srgbClr val="FF0000"/>
                </a:solidFill>
                <a:latin typeface="Consolas" panose="020B0609020204030204" charset="0"/>
              </a:rPr>
              <a:t>: invalid syntax</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33</a:t>
            </a:fld>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  Python常用内置函数用法精要</a:t>
            </a:r>
          </a:p>
        </p:txBody>
      </p:sp>
      <p:sp>
        <p:nvSpPr>
          <p:cNvPr id="3" name="Content Placeholder 2"/>
          <p:cNvSpPr>
            <a:spLocks noGrp="1"/>
          </p:cNvSpPr>
          <p:nvPr>
            <p:ph idx="1"/>
          </p:nvPr>
        </p:nvSpPr>
        <p:spPr>
          <a:xfrm>
            <a:off x="838200" y="1321435"/>
            <a:ext cx="10947400" cy="5035550"/>
          </a:xfrm>
        </p:spPr>
        <p:txBody>
          <a:bodyPr>
            <a:normAutofit/>
          </a:bodyPr>
          <a:lstStyle/>
          <a:p>
            <a:pPr fontAlgn="auto">
              <a:lnSpc>
                <a:spcPct val="100000"/>
              </a:lnSpc>
              <a:spcBef>
                <a:spcPts val="0"/>
              </a:spcBef>
              <a:buFont typeface="Wingdings" panose="05000000000000000000" charset="0"/>
              <a:buChar char=""/>
            </a:pPr>
            <a:r>
              <a:rPr lang="en-US" sz="2400" dirty="0" err="1"/>
              <a:t>内置函数（BIF，built-in</a:t>
            </a:r>
            <a:r>
              <a:rPr lang="en-US" sz="2400" dirty="0"/>
              <a:t> functions）是Python内置对象类型之一，</a:t>
            </a:r>
            <a:r>
              <a:rPr lang="en-US" sz="2400" dirty="0">
                <a:solidFill>
                  <a:srgbClr val="FF0000"/>
                </a:solidFill>
              </a:rPr>
              <a:t>不需要额外导入任何模块即可直接使用</a:t>
            </a:r>
            <a:r>
              <a:rPr lang="en-US" sz="2400" dirty="0"/>
              <a:t>，这些内置对象都封装在内置模块__builtins__之中，用C语言实现并且进行了大量优化，具有非常快的运行速度，</a:t>
            </a:r>
            <a:r>
              <a:rPr lang="en-US" sz="2400" dirty="0">
                <a:solidFill>
                  <a:srgbClr val="FF0000"/>
                </a:solidFill>
              </a:rPr>
              <a:t>推荐优先使用</a:t>
            </a:r>
            <a:r>
              <a:rPr lang="en-US" sz="2400" dirty="0"/>
              <a:t>。使用内置函数dir()</a:t>
            </a:r>
            <a:r>
              <a:rPr lang="en-US" sz="2400" dirty="0" err="1"/>
              <a:t>可以查看所有内置函数和内置对象</a:t>
            </a:r>
            <a:r>
              <a:rPr lang="en-US" sz="2400" dirty="0"/>
              <a:t>：</a:t>
            </a:r>
          </a:p>
          <a:p>
            <a:pPr marL="0" indent="0" fontAlgn="auto">
              <a:lnSpc>
                <a:spcPct val="100000"/>
              </a:lnSpc>
              <a:spcBef>
                <a:spcPts val="0"/>
              </a:spcBef>
              <a:buNone/>
            </a:pPr>
            <a:r>
              <a:rPr lang="en-US" sz="2000" dirty="0">
                <a:latin typeface="Consolas" panose="020B0609020204030204" charset="0"/>
              </a:rPr>
              <a:t>&gt;&gt;&gt; </a:t>
            </a:r>
            <a:r>
              <a:rPr lang="en-US" sz="2000" dirty="0" err="1">
                <a:latin typeface="Consolas" panose="020B0609020204030204" charset="0"/>
              </a:rPr>
              <a:t>dir</a:t>
            </a:r>
            <a:r>
              <a:rPr lang="en-US" sz="2000" dirty="0">
                <a:latin typeface="Consolas" panose="020B0609020204030204" charset="0"/>
              </a:rPr>
              <a:t>(__</a:t>
            </a:r>
            <a:r>
              <a:rPr lang="en-US" sz="2000" dirty="0" err="1">
                <a:latin typeface="Consolas" panose="020B0609020204030204" charset="0"/>
              </a:rPr>
              <a:t>builtins</a:t>
            </a:r>
            <a:r>
              <a:rPr lang="en-US" sz="2000" dirty="0">
                <a:latin typeface="Consolas" panose="020B0609020204030204" charset="0"/>
              </a:rPr>
              <a:t>__)</a:t>
            </a:r>
          </a:p>
          <a:p>
            <a:pPr marL="0" indent="0" fontAlgn="auto">
              <a:lnSpc>
                <a:spcPct val="100000"/>
              </a:lnSpc>
              <a:spcBef>
                <a:spcPts val="0"/>
              </a:spcBef>
              <a:buNone/>
            </a:pPr>
            <a:endParaRPr lang="en-US" sz="1800" dirty="0"/>
          </a:p>
          <a:p>
            <a:pPr fontAlgn="auto">
              <a:lnSpc>
                <a:spcPct val="100000"/>
              </a:lnSpc>
              <a:spcBef>
                <a:spcPts val="0"/>
              </a:spcBef>
              <a:buFont typeface="Wingdings" panose="05000000000000000000" charset="0"/>
              <a:buChar char=""/>
            </a:pPr>
            <a:r>
              <a:rPr lang="en-US" sz="2400" dirty="0" err="1"/>
              <a:t>使用help</a:t>
            </a:r>
            <a:r>
              <a:rPr lang="en-US" sz="2400" dirty="0"/>
              <a:t>(</a:t>
            </a:r>
            <a:r>
              <a:rPr lang="en-US" sz="2400" dirty="0" err="1"/>
              <a:t>函数名</a:t>
            </a:r>
            <a:r>
              <a:rPr lang="en-US" sz="2400" dirty="0"/>
              <a:t>)</a:t>
            </a:r>
            <a:r>
              <a:rPr lang="en-US" sz="2400" dirty="0" err="1"/>
              <a:t>可以查看某个函数的用法</a:t>
            </a:r>
            <a:r>
              <a:rPr lang="en-US" sz="2400" dirty="0"/>
              <a:t>。</a:t>
            </a:r>
          </a:p>
          <a:p>
            <a:pPr marL="0" indent="0" fontAlgn="auto">
              <a:lnSpc>
                <a:spcPct val="100000"/>
              </a:lnSpc>
              <a:spcBef>
                <a:spcPts val="0"/>
              </a:spcBef>
              <a:buNone/>
            </a:pPr>
            <a:r>
              <a:rPr lang="en-US" sz="1800" dirty="0">
                <a:latin typeface="Consolas" panose="020B0609020204030204" charset="0"/>
              </a:rPr>
              <a:t>&gt;&gt;&gt; help(sum)</a:t>
            </a:r>
          </a:p>
          <a:p>
            <a:pPr marL="0" indent="0" fontAlgn="auto">
              <a:lnSpc>
                <a:spcPct val="100000"/>
              </a:lnSpc>
              <a:spcBef>
                <a:spcPts val="0"/>
              </a:spcBef>
              <a:buNone/>
            </a:pPr>
            <a:r>
              <a:rPr lang="en-US" sz="1800" dirty="0">
                <a:solidFill>
                  <a:srgbClr val="00B0F0"/>
                </a:solidFill>
                <a:latin typeface="Consolas" panose="020B0609020204030204" charset="0"/>
              </a:rPr>
              <a:t>Help on built-in function sum in module </a:t>
            </a:r>
            <a:r>
              <a:rPr lang="en-US" sz="1800" dirty="0" err="1">
                <a:solidFill>
                  <a:srgbClr val="00B0F0"/>
                </a:solidFill>
                <a:latin typeface="Consolas" panose="020B0609020204030204" charset="0"/>
              </a:rPr>
              <a:t>builtins</a:t>
            </a:r>
            <a:r>
              <a:rPr lang="en-US" sz="1800" dirty="0">
                <a:solidFill>
                  <a:srgbClr val="00B0F0"/>
                </a:solidFill>
                <a:latin typeface="Consolas" panose="020B0609020204030204" charset="0"/>
              </a:rPr>
              <a:t>:</a:t>
            </a:r>
          </a:p>
          <a:p>
            <a:pPr marL="0" indent="0" fontAlgn="auto">
              <a:lnSpc>
                <a:spcPct val="100000"/>
              </a:lnSpc>
              <a:spcBef>
                <a:spcPts val="0"/>
              </a:spcBef>
              <a:buNone/>
            </a:pPr>
            <a:endParaRPr lang="en-US" sz="1800" dirty="0">
              <a:solidFill>
                <a:srgbClr val="00B0F0"/>
              </a:solidFill>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sum(</a:t>
            </a:r>
            <a:r>
              <a:rPr lang="en-US" sz="1800" dirty="0" err="1">
                <a:solidFill>
                  <a:srgbClr val="00B0F0"/>
                </a:solidFill>
                <a:latin typeface="Consolas" panose="020B0609020204030204" charset="0"/>
              </a:rPr>
              <a:t>iterable</a:t>
            </a:r>
            <a:r>
              <a:rPr lang="en-US" sz="1800" dirty="0">
                <a:solidFill>
                  <a:srgbClr val="00B0F0"/>
                </a:solidFill>
                <a:latin typeface="Consolas" panose="020B0609020204030204" charset="0"/>
              </a:rPr>
              <a:t>, start=0, /)</a:t>
            </a:r>
          </a:p>
          <a:p>
            <a:pPr marL="0" indent="0" fontAlgn="auto">
              <a:lnSpc>
                <a:spcPct val="100000"/>
              </a:lnSpc>
              <a:spcBef>
                <a:spcPts val="0"/>
              </a:spcBef>
              <a:buNone/>
            </a:pPr>
            <a:r>
              <a:rPr lang="en-US" sz="1800" dirty="0">
                <a:solidFill>
                  <a:srgbClr val="00B0F0"/>
                </a:solidFill>
                <a:latin typeface="Consolas" panose="020B0609020204030204" charset="0"/>
              </a:rPr>
              <a:t>    Return the sum of a 'start' value (default: 0) plus an </a:t>
            </a:r>
            <a:r>
              <a:rPr lang="en-US" sz="1800" dirty="0" err="1">
                <a:solidFill>
                  <a:srgbClr val="00B0F0"/>
                </a:solidFill>
                <a:latin typeface="Consolas" panose="020B0609020204030204" charset="0"/>
              </a:rPr>
              <a:t>iterable</a:t>
            </a:r>
            <a:r>
              <a:rPr lang="en-US" sz="1800" dirty="0">
                <a:solidFill>
                  <a:srgbClr val="00B0F0"/>
                </a:solidFill>
                <a:latin typeface="Consolas" panose="020B0609020204030204" charset="0"/>
              </a:rPr>
              <a:t> of numbers</a:t>
            </a:r>
          </a:p>
          <a:p>
            <a:pPr marL="0" indent="0" fontAlgn="auto">
              <a:lnSpc>
                <a:spcPct val="100000"/>
              </a:lnSpc>
              <a:spcBef>
                <a:spcPts val="0"/>
              </a:spcBef>
              <a:buNone/>
            </a:pPr>
            <a:r>
              <a:rPr lang="en-US" sz="1800" dirty="0">
                <a:solidFill>
                  <a:srgbClr val="00B0F0"/>
                </a:solidFill>
                <a:latin typeface="Consolas" panose="020B0609020204030204" charset="0"/>
              </a:rPr>
              <a:t>    </a:t>
            </a:r>
          </a:p>
          <a:p>
            <a:pPr marL="0" indent="0" fontAlgn="auto">
              <a:lnSpc>
                <a:spcPct val="100000"/>
              </a:lnSpc>
              <a:spcBef>
                <a:spcPts val="0"/>
              </a:spcBef>
              <a:buNone/>
            </a:pPr>
            <a:r>
              <a:rPr lang="en-US" sz="1800" dirty="0">
                <a:solidFill>
                  <a:srgbClr val="00B0F0"/>
                </a:solidFill>
                <a:latin typeface="Consolas" panose="020B0609020204030204" charset="0"/>
              </a:rPr>
              <a:t>    When the </a:t>
            </a:r>
            <a:r>
              <a:rPr lang="en-US" sz="1800" dirty="0" err="1">
                <a:solidFill>
                  <a:srgbClr val="00B0F0"/>
                </a:solidFill>
                <a:latin typeface="Consolas" panose="020B0609020204030204" charset="0"/>
              </a:rPr>
              <a:t>iterable</a:t>
            </a:r>
            <a:r>
              <a:rPr lang="en-US" sz="1800" dirty="0">
                <a:solidFill>
                  <a:srgbClr val="00B0F0"/>
                </a:solidFill>
                <a:latin typeface="Consolas" panose="020B0609020204030204" charset="0"/>
              </a:rPr>
              <a:t> is empty, return the start value.</a:t>
            </a:r>
          </a:p>
          <a:p>
            <a:pPr marL="0" indent="0" fontAlgn="auto">
              <a:lnSpc>
                <a:spcPct val="100000"/>
              </a:lnSpc>
              <a:spcBef>
                <a:spcPts val="0"/>
              </a:spcBef>
              <a:buNone/>
            </a:pPr>
            <a:r>
              <a:rPr lang="en-US" sz="1800" dirty="0">
                <a:solidFill>
                  <a:srgbClr val="00B0F0"/>
                </a:solidFill>
                <a:latin typeface="Consolas" panose="020B0609020204030204" charset="0"/>
              </a:rPr>
              <a:t>    This function is intended specifically for use with numeric values and may</a:t>
            </a:r>
          </a:p>
          <a:p>
            <a:pPr marL="0" indent="0" fontAlgn="auto">
              <a:lnSpc>
                <a:spcPct val="100000"/>
              </a:lnSpc>
              <a:spcBef>
                <a:spcPts val="0"/>
              </a:spcBef>
              <a:buNone/>
            </a:pPr>
            <a:r>
              <a:rPr lang="en-US" sz="1800" dirty="0">
                <a:solidFill>
                  <a:srgbClr val="00B0F0"/>
                </a:solidFill>
                <a:latin typeface="Consolas" panose="020B0609020204030204" charset="0"/>
              </a:rPr>
              <a:t>    reject non-numeric types.</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34</a:t>
            </a:fld>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sym typeface="+mn-ea"/>
              </a:rPr>
              <a:t>2.3  Python常用内置函数用法精要</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35</a:t>
            </a:fld>
            <a:endParaRPr lang="zh-CN" altLang="en-US"/>
          </a:p>
        </p:txBody>
      </p:sp>
      <p:graphicFrame>
        <p:nvGraphicFramePr>
          <p:cNvPr id="2" name="表格 -1"/>
          <p:cNvGraphicFramePr>
            <a:graphicFrameLocks noGrp="1"/>
          </p:cNvGraphicFramePr>
          <p:nvPr>
            <p:ph idx="1"/>
            <p:extLst>
              <p:ext uri="{D42A27DB-BD31-4B8C-83A1-F6EECF244321}">
                <p14:modId xmlns:p14="http://schemas.microsoft.com/office/powerpoint/2010/main" val="2324583299"/>
              </p:ext>
            </p:extLst>
          </p:nvPr>
        </p:nvGraphicFramePr>
        <p:xfrm>
          <a:off x="838200" y="1321435"/>
          <a:ext cx="10516235" cy="4176405"/>
        </p:xfrm>
        <a:graphic>
          <a:graphicData uri="http://schemas.openxmlformats.org/drawingml/2006/table">
            <a:tbl>
              <a:tblPr firstRow="1" bandRow="1">
                <a:tableStyleId>{5940675A-B579-460E-94D1-54222C63F5DA}</a:tableStyleId>
              </a:tblPr>
              <a:tblGrid>
                <a:gridCol w="2527300"/>
                <a:gridCol w="7988935"/>
              </a:tblGrid>
              <a:tr h="243205">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函数</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功能简要说明</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abs(x)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返回数字</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的绝对值或复数</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的模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19430">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all(</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iterable</a:t>
                      </a: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如果对于可迭代对象中所有元素</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都等价于</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，也就是对于所有元素</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都有</a:t>
                      </a:r>
                      <a:r>
                        <a:rPr lang="en-US" altLang="zh-CN" sz="1800" b="0" u="none">
                          <a:latin typeface="宋体" panose="02010600030101010101" pitchFamily="2" charset="-122"/>
                          <a:ea typeface="宋体" panose="02010600030101010101" pitchFamily="2" charset="-122"/>
                          <a:cs typeface="宋体" panose="02010600030101010101" pitchFamily="2" charset="-122"/>
                        </a:rPr>
                        <a:t>bool(x)</a:t>
                      </a:r>
                      <a:r>
                        <a:rPr lang="zh-CN" altLang="en-US" sz="1800" b="0" u="none">
                          <a:latin typeface="宋体" panose="02010600030101010101" pitchFamily="2" charset="-122"/>
                          <a:ea typeface="宋体" panose="02010600030101010101" pitchFamily="2" charset="-122"/>
                          <a:cs typeface="宋体" panose="02010600030101010101" pitchFamily="2" charset="-122"/>
                        </a:rPr>
                        <a:t>等于</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，则返回</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。对于空的可迭代对象也返回</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704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any(iterable)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只要可迭代对象</a:t>
                      </a:r>
                      <a:r>
                        <a:rPr lang="en-US" altLang="zh-CN" sz="1800" b="0" u="none">
                          <a:latin typeface="宋体" panose="02010600030101010101" pitchFamily="2" charset="-122"/>
                          <a:ea typeface="宋体" panose="02010600030101010101" pitchFamily="2" charset="-122"/>
                          <a:cs typeface="宋体" panose="02010600030101010101" pitchFamily="2" charset="-122"/>
                        </a:rPr>
                        <a:t>iterable</a:t>
                      </a:r>
                      <a:r>
                        <a:rPr lang="zh-CN" altLang="en-US" sz="1800" b="0" u="none">
                          <a:latin typeface="宋体" panose="02010600030101010101" pitchFamily="2" charset="-122"/>
                          <a:ea typeface="宋体" panose="02010600030101010101" pitchFamily="2" charset="-122"/>
                          <a:cs typeface="宋体" panose="02010600030101010101" pitchFamily="2" charset="-122"/>
                        </a:rPr>
                        <a:t>中存在元素</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使得</a:t>
                      </a:r>
                      <a:r>
                        <a:rPr lang="en-US" altLang="zh-CN" sz="1800" b="0" u="none">
                          <a:latin typeface="宋体" panose="02010600030101010101" pitchFamily="2" charset="-122"/>
                          <a:ea typeface="宋体" panose="02010600030101010101" pitchFamily="2" charset="-122"/>
                          <a:cs typeface="宋体" panose="02010600030101010101" pitchFamily="2" charset="-122"/>
                        </a:rPr>
                        <a:t>bool(x)</a:t>
                      </a:r>
                      <a:r>
                        <a:rPr lang="zh-CN" altLang="en-US" sz="1800" b="0" u="none">
                          <a:latin typeface="宋体" panose="02010600030101010101" pitchFamily="2" charset="-122"/>
                          <a:ea typeface="宋体" panose="02010600030101010101" pitchFamily="2" charset="-122"/>
                          <a:cs typeface="宋体" panose="02010600030101010101" pitchFamily="2" charset="-122"/>
                        </a:rPr>
                        <a:t>为</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，则返回</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。对于空的可迭代对象，返回</a:t>
                      </a:r>
                      <a:r>
                        <a:rPr lang="en-US" altLang="zh-CN" sz="1800" b="0" u="none">
                          <a:latin typeface="宋体" panose="02010600030101010101" pitchFamily="2" charset="-122"/>
                          <a:ea typeface="宋体" panose="02010600030101010101" pitchFamily="2" charset="-122"/>
                          <a:cs typeface="宋体" panose="02010600030101010101" pitchFamily="2" charset="-122"/>
                        </a:rPr>
                        <a:t>False</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401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ascii(obj)</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把对象转换为</a:t>
                      </a:r>
                      <a:r>
                        <a:rPr lang="en-US" altLang="zh-CN" sz="1800" b="0" u="none">
                          <a:latin typeface="宋体" panose="02010600030101010101" pitchFamily="2" charset="-122"/>
                          <a:ea typeface="宋体" panose="02010600030101010101" pitchFamily="2" charset="-122"/>
                          <a:cs typeface="宋体" panose="02010600030101010101" pitchFamily="2" charset="-122"/>
                        </a:rPr>
                        <a:t>ASCII</a:t>
                      </a:r>
                      <a:r>
                        <a:rPr lang="zh-CN" altLang="en-US" sz="1800" b="0" u="none">
                          <a:latin typeface="宋体" panose="02010600030101010101" pitchFamily="2" charset="-122"/>
                          <a:ea typeface="宋体" panose="02010600030101010101" pitchFamily="2" charset="-122"/>
                          <a:cs typeface="宋体" panose="02010600030101010101" pitchFamily="2" charset="-122"/>
                        </a:rPr>
                        <a:t>码表示形式，必要的时候使用转义字符来表示特定的字符</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20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bin(x)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把整数</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转换为二进制串表示形式</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20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bool(x)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返回与</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等价的布尔值</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或</a:t>
                      </a:r>
                      <a:r>
                        <a:rPr lang="en-US" altLang="zh-CN" sz="1800" b="0" u="none">
                          <a:latin typeface="宋体" panose="02010600030101010101" pitchFamily="2" charset="-122"/>
                          <a:ea typeface="宋体" panose="02010600030101010101" pitchFamily="2" charset="-122"/>
                          <a:cs typeface="宋体" panose="02010600030101010101" pitchFamily="2" charset="-122"/>
                        </a:rPr>
                        <a:t>False</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bytes(x)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生成字节串，或把指定对象</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转换为字节串表示形式</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641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callable(obj)</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测试对象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是否可调用。类和函数是可调用的，包含</a:t>
                      </a:r>
                      <a:r>
                        <a:rPr lang="en-US" altLang="zh-CN" sz="1800" b="0" u="none">
                          <a:latin typeface="宋体" panose="02010600030101010101" pitchFamily="2" charset="-122"/>
                          <a:ea typeface="宋体" panose="02010600030101010101" pitchFamily="2" charset="-122"/>
                          <a:cs typeface="宋体" panose="02010600030101010101" pitchFamily="2" charset="-122"/>
                        </a:rPr>
                        <a:t>__call__()</a:t>
                      </a:r>
                      <a:r>
                        <a:rPr lang="zh-CN" altLang="en-US" sz="1800" b="0" u="none">
                          <a:latin typeface="宋体" panose="02010600030101010101" pitchFamily="2" charset="-122"/>
                          <a:ea typeface="宋体" panose="02010600030101010101" pitchFamily="2" charset="-122"/>
                          <a:cs typeface="宋体" panose="02010600030101010101" pitchFamily="2" charset="-122"/>
                        </a:rPr>
                        <a:t>方法的类的对象也是可调用的</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622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compile()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用于把</a:t>
                      </a:r>
                      <a:r>
                        <a:rPr lang="en-US" altLang="zh-CN" sz="1800" b="0" u="none">
                          <a:latin typeface="宋体" panose="02010600030101010101" pitchFamily="2" charset="-122"/>
                          <a:ea typeface="宋体" panose="02010600030101010101" pitchFamily="2" charset="-122"/>
                          <a:cs typeface="宋体" panose="02010600030101010101" pitchFamily="2" charset="-122"/>
                        </a:rPr>
                        <a:t>Python</a:t>
                      </a:r>
                      <a:r>
                        <a:rPr lang="zh-CN" altLang="en-US" sz="1800" b="0" u="none">
                          <a:latin typeface="宋体" panose="02010600030101010101" pitchFamily="2" charset="-122"/>
                          <a:ea typeface="宋体" panose="02010600030101010101" pitchFamily="2" charset="-122"/>
                          <a:cs typeface="宋体" panose="02010600030101010101" pitchFamily="2" charset="-122"/>
                        </a:rPr>
                        <a:t>代码编译成可被</a:t>
                      </a:r>
                      <a:r>
                        <a:rPr lang="en-US" altLang="zh-CN" sz="1800" b="0" u="none">
                          <a:latin typeface="宋体" panose="02010600030101010101" pitchFamily="2" charset="-122"/>
                          <a:ea typeface="宋体" panose="02010600030101010101" pitchFamily="2" charset="-122"/>
                          <a:cs typeface="宋体" panose="02010600030101010101" pitchFamily="2" charset="-122"/>
                        </a:rPr>
                        <a:t>exec()</a:t>
                      </a:r>
                      <a:r>
                        <a:rPr lang="zh-CN" altLang="en-US" sz="1800" b="0" u="none">
                          <a:latin typeface="宋体" panose="02010600030101010101" pitchFamily="2" charset="-122"/>
                          <a:ea typeface="宋体" panose="02010600030101010101" pitchFamily="2" charset="-122"/>
                          <a:cs typeface="宋体" panose="02010600030101010101" pitchFamily="2" charset="-122"/>
                        </a:rPr>
                        <a:t>或</a:t>
                      </a:r>
                      <a:r>
                        <a:rPr lang="en-US" altLang="zh-CN" sz="1800" b="0" u="none">
                          <a:latin typeface="宋体" panose="02010600030101010101" pitchFamily="2" charset="-122"/>
                          <a:ea typeface="宋体" panose="02010600030101010101" pitchFamily="2" charset="-122"/>
                          <a:cs typeface="宋体" panose="02010600030101010101" pitchFamily="2" charset="-122"/>
                        </a:rPr>
                        <a:t>eval()</a:t>
                      </a:r>
                      <a:r>
                        <a:rPr lang="zh-CN" altLang="en-US" sz="1800" b="0" u="none">
                          <a:latin typeface="宋体" panose="02010600030101010101" pitchFamily="2" charset="-122"/>
                          <a:ea typeface="宋体" panose="02010600030101010101" pitchFamily="2" charset="-122"/>
                          <a:cs typeface="宋体" panose="02010600030101010101" pitchFamily="2" charset="-122"/>
                        </a:rPr>
                        <a:t>函数执行的代码对象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complex(real, [imag])</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返回复数</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205">
                <a:tc>
                  <a:txBody>
                    <a:bodyPr/>
                    <a:lstStyle/>
                    <a:p>
                      <a:pPr marL="0" indent="0" algn="l">
                        <a:buNone/>
                      </a:pP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chr</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a:t>
                      </a:r>
                      <a:r>
                        <a:rPr lang="en-US" altLang="zh-CN" sz="1800" b="0" u="none">
                          <a:latin typeface="宋体" panose="02010600030101010101" pitchFamily="2" charset="-122"/>
                          <a:ea typeface="宋体" panose="02010600030101010101" pitchFamily="2" charset="-122"/>
                          <a:cs typeface="宋体" panose="02010600030101010101" pitchFamily="2" charset="-122"/>
                        </a:rPr>
                        <a:t>Unicode</a:t>
                      </a:r>
                      <a:r>
                        <a:rPr lang="zh-CN" altLang="en-US" sz="1800" b="0" u="none">
                          <a:latin typeface="宋体" panose="02010600030101010101" pitchFamily="2" charset="-122"/>
                          <a:ea typeface="宋体" panose="02010600030101010101" pitchFamily="2" charset="-122"/>
                          <a:cs typeface="宋体" panose="02010600030101010101" pitchFamily="2" charset="-122"/>
                        </a:rPr>
                        <a:t>编码为</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的字符</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  Python常用内置函数用法精要</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36</a:t>
            </a:fld>
            <a:endParaRPr lang="zh-CN" altLang="en-US"/>
          </a:p>
        </p:txBody>
      </p:sp>
      <p:graphicFrame>
        <p:nvGraphicFramePr>
          <p:cNvPr id="3" name="表格 -1"/>
          <p:cNvGraphicFramePr/>
          <p:nvPr>
            <p:extLst>
              <p:ext uri="{D42A27DB-BD31-4B8C-83A1-F6EECF244321}">
                <p14:modId xmlns:p14="http://schemas.microsoft.com/office/powerpoint/2010/main" val="3056033202"/>
              </p:ext>
            </p:extLst>
          </p:nvPr>
        </p:nvGraphicFramePr>
        <p:xfrm>
          <a:off x="876300" y="1520825"/>
          <a:ext cx="9860280" cy="4965711"/>
        </p:xfrm>
        <a:graphic>
          <a:graphicData uri="http://schemas.openxmlformats.org/drawingml/2006/table">
            <a:tbl>
              <a:tblPr firstRow="1" bandRow="1">
                <a:tableStyleId>{5940675A-B579-460E-94D1-54222C63F5DA}</a:tableStyleId>
              </a:tblPr>
              <a:tblGrid>
                <a:gridCol w="3427095"/>
                <a:gridCol w="6433185"/>
              </a:tblGrid>
              <a:tr h="243840">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函数</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功能简要说明</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delattr(obj, name)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删除属性，等价于</a:t>
                      </a:r>
                      <a:r>
                        <a:rPr lang="en-US" altLang="zh-CN" sz="1800" b="0" u="none">
                          <a:latin typeface="宋体" panose="02010600030101010101" pitchFamily="2" charset="-122"/>
                          <a:ea typeface="宋体" panose="02010600030101010101" pitchFamily="2" charset="-122"/>
                          <a:cs typeface="宋体" panose="02010600030101010101" pitchFamily="2" charset="-122"/>
                        </a:rPr>
                        <a:t>del obj.name</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831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dir(obj)</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返回指定对象或模块</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的成员列表，如果不带参数则返回当前作用域内所有标识符</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447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divmod(x, y)</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返回包含整商和余数的元组</a:t>
                      </a:r>
                      <a:r>
                        <a:rPr lang="en-US" altLang="zh-CN" sz="1800" b="0" u="none">
                          <a:latin typeface="宋体" panose="02010600030101010101" pitchFamily="2" charset="-122"/>
                          <a:ea typeface="宋体" panose="02010600030101010101" pitchFamily="2" charset="-122"/>
                          <a:cs typeface="宋体" panose="02010600030101010101" pitchFamily="2" charset="-122"/>
                        </a:rPr>
                        <a:t>((x-x%y)/y, x%y)</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8315">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enumerate(</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iterable</a:t>
                      </a:r>
                      <a:r>
                        <a:rPr lang="en-US" altLang="zh-CN" sz="1800" b="0" u="none" dirty="0">
                          <a:latin typeface="宋体" panose="02010600030101010101" pitchFamily="2" charset="-122"/>
                          <a:ea typeface="宋体" panose="02010600030101010101" pitchFamily="2" charset="-122"/>
                          <a:cs typeface="宋体" panose="02010600030101010101" pitchFamily="2" charset="-122"/>
                        </a:rPr>
                        <a:t>[, start])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返回包含元素形式为</a:t>
                      </a:r>
                      <a:r>
                        <a:rPr lang="en-US" altLang="zh-CN" sz="1800" b="0" u="none">
                          <a:latin typeface="宋体" panose="02010600030101010101" pitchFamily="2" charset="-122"/>
                          <a:ea typeface="宋体" panose="02010600030101010101" pitchFamily="2" charset="-122"/>
                          <a:cs typeface="宋体" panose="02010600030101010101" pitchFamily="2" charset="-122"/>
                        </a:rPr>
                        <a:t>(0, iterable[0]), (1, iterable[1]), (2, iterable[2]), ...</a:t>
                      </a:r>
                      <a:r>
                        <a:rPr lang="zh-CN" altLang="en-US" sz="1800" b="0" u="none">
                          <a:latin typeface="宋体" panose="02010600030101010101" pitchFamily="2" charset="-122"/>
                          <a:ea typeface="宋体" panose="02010600030101010101" pitchFamily="2" charset="-122"/>
                          <a:cs typeface="宋体" panose="02010600030101010101" pitchFamily="2" charset="-122"/>
                        </a:rPr>
                        <a:t>的迭代器对象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2260">
                <a:tc>
                  <a:txBody>
                    <a:bodyPr/>
                    <a:lstStyle/>
                    <a:p>
                      <a:pPr marL="0" indent="0" algn="l">
                        <a:buNone/>
                      </a:pP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eval</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(s[, </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globals</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 locals]])</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计算并返回字符串</a:t>
                      </a:r>
                      <a:r>
                        <a:rPr lang="en-US" altLang="zh-CN" sz="1800" b="0" u="none" dirty="0">
                          <a:latin typeface="宋体" panose="02010600030101010101" pitchFamily="2" charset="-122"/>
                          <a:ea typeface="宋体" panose="02010600030101010101" pitchFamily="2" charset="-122"/>
                          <a:cs typeface="宋体" panose="02010600030101010101" pitchFamily="2" charset="-122"/>
                        </a:rPr>
                        <a:t>s</a:t>
                      </a:r>
                      <a:r>
                        <a:rPr lang="zh-CN" altLang="en-US" sz="1800" b="0" u="none" dirty="0">
                          <a:latin typeface="宋体" panose="02010600030101010101" pitchFamily="2" charset="-122"/>
                          <a:ea typeface="宋体" panose="02010600030101010101" pitchFamily="2" charset="-122"/>
                          <a:cs typeface="宋体" panose="02010600030101010101" pitchFamily="2" charset="-122"/>
                        </a:rPr>
                        <a:t>中表达式的值</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exec(x)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执行代码或代码对象</a:t>
                      </a:r>
                      <a:r>
                        <a:rPr lang="en-US" altLang="zh-CN" sz="1800" b="0" u="none">
                          <a:latin typeface="宋体" panose="02010600030101010101" pitchFamily="2" charset="-122"/>
                          <a:ea typeface="宋体" panose="02010600030101010101" pitchFamily="2" charset="-122"/>
                          <a:cs typeface="宋体" panose="02010600030101010101" pitchFamily="2" charset="-122"/>
                        </a:rPr>
                        <a:t>x</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exit()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退出当前解释器环境</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279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filter(func, seq)</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a:t>
                      </a:r>
                      <a:r>
                        <a:rPr lang="en-US" altLang="zh-CN" sz="1800" b="0" u="none">
                          <a:latin typeface="宋体" panose="02010600030101010101" pitchFamily="2" charset="-122"/>
                          <a:ea typeface="宋体" panose="02010600030101010101" pitchFamily="2" charset="-122"/>
                          <a:cs typeface="宋体" panose="02010600030101010101" pitchFamily="2" charset="-122"/>
                        </a:rPr>
                        <a:t>filter</a:t>
                      </a:r>
                      <a:r>
                        <a:rPr lang="zh-CN" altLang="en-US" sz="1800" b="0" u="none">
                          <a:latin typeface="宋体" panose="02010600030101010101" pitchFamily="2" charset="-122"/>
                          <a:ea typeface="宋体" panose="02010600030101010101" pitchFamily="2" charset="-122"/>
                          <a:cs typeface="宋体" panose="02010600030101010101" pitchFamily="2" charset="-122"/>
                        </a:rPr>
                        <a:t>对象，其中包含序列</a:t>
                      </a:r>
                      <a:r>
                        <a:rPr lang="en-US" altLang="zh-CN" sz="1800" b="0" u="none">
                          <a:latin typeface="宋体" panose="02010600030101010101" pitchFamily="2" charset="-122"/>
                          <a:ea typeface="宋体" panose="02010600030101010101" pitchFamily="2" charset="-122"/>
                          <a:cs typeface="宋体" panose="02010600030101010101" pitchFamily="2" charset="-122"/>
                        </a:rPr>
                        <a:t>seq</a:t>
                      </a:r>
                      <a:r>
                        <a:rPr lang="zh-CN" altLang="en-US" sz="1800" b="0" u="none">
                          <a:latin typeface="宋体" panose="02010600030101010101" pitchFamily="2" charset="-122"/>
                          <a:ea typeface="宋体" panose="02010600030101010101" pitchFamily="2" charset="-122"/>
                          <a:cs typeface="宋体" panose="02010600030101010101" pitchFamily="2" charset="-122"/>
                        </a:rPr>
                        <a:t>中使得单参数函数</a:t>
                      </a:r>
                      <a:r>
                        <a:rPr lang="en-US" altLang="zh-CN" sz="1800" b="0" u="none">
                          <a:latin typeface="宋体" panose="02010600030101010101" pitchFamily="2" charset="-122"/>
                          <a:ea typeface="宋体" panose="02010600030101010101" pitchFamily="2" charset="-122"/>
                          <a:cs typeface="宋体" panose="02010600030101010101" pitchFamily="2" charset="-122"/>
                        </a:rPr>
                        <a:t>func</a:t>
                      </a:r>
                      <a:r>
                        <a:rPr lang="zh-CN" altLang="en-US" sz="1800" b="0" u="none">
                          <a:latin typeface="宋体" panose="02010600030101010101" pitchFamily="2" charset="-122"/>
                          <a:ea typeface="宋体" panose="02010600030101010101" pitchFamily="2" charset="-122"/>
                          <a:cs typeface="宋体" panose="02010600030101010101" pitchFamily="2" charset="-122"/>
                        </a:rPr>
                        <a:t>返回值为</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的那些元素，如果函数</a:t>
                      </a:r>
                      <a:r>
                        <a:rPr lang="en-US" altLang="zh-CN" sz="1800" b="0" u="none">
                          <a:latin typeface="宋体" panose="02010600030101010101" pitchFamily="2" charset="-122"/>
                          <a:ea typeface="宋体" panose="02010600030101010101" pitchFamily="2" charset="-122"/>
                          <a:cs typeface="宋体" panose="02010600030101010101" pitchFamily="2" charset="-122"/>
                        </a:rPr>
                        <a:t>func</a:t>
                      </a:r>
                      <a:r>
                        <a:rPr lang="zh-CN" altLang="en-US" sz="1800" b="0" u="none">
                          <a:latin typeface="宋体" panose="02010600030101010101" pitchFamily="2" charset="-122"/>
                          <a:ea typeface="宋体" panose="02010600030101010101" pitchFamily="2" charset="-122"/>
                          <a:cs typeface="宋体" panose="02010600030101010101" pitchFamily="2" charset="-122"/>
                        </a:rPr>
                        <a:t>为</a:t>
                      </a:r>
                      <a:r>
                        <a:rPr lang="en-US" altLang="zh-CN" sz="1800" b="0" u="none">
                          <a:latin typeface="宋体" panose="02010600030101010101" pitchFamily="2" charset="-122"/>
                          <a:ea typeface="宋体" panose="02010600030101010101" pitchFamily="2" charset="-122"/>
                          <a:cs typeface="宋体" panose="02010600030101010101" pitchFamily="2" charset="-122"/>
                        </a:rPr>
                        <a:t>None</a:t>
                      </a:r>
                      <a:r>
                        <a:rPr lang="zh-CN" altLang="en-US" sz="1800" b="0" u="none">
                          <a:latin typeface="宋体" panose="02010600030101010101" pitchFamily="2" charset="-122"/>
                          <a:ea typeface="宋体" panose="02010600030101010101" pitchFamily="2" charset="-122"/>
                          <a:cs typeface="宋体" panose="02010600030101010101" pitchFamily="2" charset="-122"/>
                        </a:rPr>
                        <a:t>则返回包含</a:t>
                      </a:r>
                      <a:r>
                        <a:rPr lang="en-US" altLang="zh-CN" sz="1800" b="0" u="none">
                          <a:latin typeface="宋体" panose="02010600030101010101" pitchFamily="2" charset="-122"/>
                          <a:ea typeface="宋体" panose="02010600030101010101" pitchFamily="2" charset="-122"/>
                          <a:cs typeface="宋体" panose="02010600030101010101" pitchFamily="2" charset="-122"/>
                        </a:rPr>
                        <a:t>seq</a:t>
                      </a:r>
                      <a:r>
                        <a:rPr lang="zh-CN" altLang="en-US" sz="1800" b="0" u="none">
                          <a:latin typeface="宋体" panose="02010600030101010101" pitchFamily="2" charset="-122"/>
                          <a:ea typeface="宋体" panose="02010600030101010101" pitchFamily="2" charset="-122"/>
                          <a:cs typeface="宋体" panose="02010600030101010101" pitchFamily="2" charset="-122"/>
                        </a:rPr>
                        <a:t>中等价于</a:t>
                      </a:r>
                      <a:r>
                        <a:rPr lang="en-US" altLang="zh-CN" sz="1800" b="0" u="none">
                          <a:latin typeface="宋体" panose="02010600030101010101" pitchFamily="2" charset="-122"/>
                          <a:ea typeface="宋体" panose="02010600030101010101" pitchFamily="2" charset="-122"/>
                          <a:cs typeface="宋体" panose="02010600030101010101" pitchFamily="2" charset="-122"/>
                        </a:rPr>
                        <a:t>True</a:t>
                      </a:r>
                      <a:r>
                        <a:rPr lang="zh-CN" altLang="en-US" sz="1800" b="0" u="none">
                          <a:latin typeface="宋体" panose="02010600030101010101" pitchFamily="2" charset="-122"/>
                          <a:ea typeface="宋体" panose="02010600030101010101" pitchFamily="2" charset="-122"/>
                          <a:cs typeface="宋体" panose="02010600030101010101" pitchFamily="2" charset="-122"/>
                        </a:rPr>
                        <a:t>的元素的</a:t>
                      </a:r>
                      <a:r>
                        <a:rPr lang="en-US" altLang="zh-CN" sz="1800" b="0" u="none">
                          <a:latin typeface="宋体" panose="02010600030101010101" pitchFamily="2" charset="-122"/>
                          <a:ea typeface="宋体" panose="02010600030101010101" pitchFamily="2" charset="-122"/>
                          <a:cs typeface="宋体" panose="02010600030101010101" pitchFamily="2" charset="-122"/>
                        </a:rPr>
                        <a:t>filter</a:t>
                      </a:r>
                      <a:r>
                        <a:rPr lang="zh-CN" altLang="en-US" sz="1800" b="0" u="none">
                          <a:latin typeface="宋体" panose="02010600030101010101" pitchFamily="2" charset="-122"/>
                          <a:ea typeface="宋体" panose="02010600030101010101" pitchFamily="2" charset="-122"/>
                          <a:cs typeface="宋体" panose="02010600030101010101" pitchFamily="2" charset="-122"/>
                        </a:rPr>
                        <a:t>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float(x)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把整数或字符串</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转换为浮点数并返回</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447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frozenset([x]))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创建不可变的集合对象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2155">
                <a:tc>
                  <a:txBody>
                    <a:bodyPr/>
                    <a:lstStyle/>
                    <a:p>
                      <a:pPr marL="0" indent="0" algn="l">
                        <a:buNone/>
                      </a:pPr>
                      <a:r>
                        <a:rPr lang="en-US" altLang="zh-CN" sz="1800" b="0" u="none" dirty="0" err="1">
                          <a:latin typeface="宋体" panose="02010600030101010101" pitchFamily="2" charset="-122"/>
                          <a:ea typeface="宋体" panose="02010600030101010101" pitchFamily="2" charset="-122"/>
                          <a:cs typeface="宋体" panose="02010600030101010101" pitchFamily="2" charset="-122"/>
                        </a:rPr>
                        <a:t>getattr</a:t>
                      </a: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latin typeface="宋体" panose="02010600030101010101" pitchFamily="2" charset="-122"/>
                          <a:ea typeface="宋体" panose="02010600030101010101" pitchFamily="2" charset="-122"/>
                          <a:cs typeface="宋体" panose="02010600030101010101" pitchFamily="2" charset="-122"/>
                        </a:rPr>
                        <a:t>, name[, default])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获取对象中指定属性的值，等价于</a:t>
                      </a:r>
                      <a:r>
                        <a:rPr lang="en-US" altLang="zh-CN" sz="1800" b="0" u="none">
                          <a:latin typeface="宋体" panose="02010600030101010101" pitchFamily="2" charset="-122"/>
                          <a:ea typeface="宋体" panose="02010600030101010101" pitchFamily="2" charset="-122"/>
                          <a:cs typeface="宋体" panose="02010600030101010101" pitchFamily="2" charset="-122"/>
                        </a:rPr>
                        <a:t>obj.name</a:t>
                      </a:r>
                      <a:r>
                        <a:rPr lang="zh-CN" altLang="en-US" sz="1800" b="0" u="none">
                          <a:latin typeface="宋体" panose="02010600030101010101" pitchFamily="2" charset="-122"/>
                          <a:ea typeface="宋体" panose="02010600030101010101" pitchFamily="2" charset="-122"/>
                          <a:cs typeface="宋体" panose="02010600030101010101" pitchFamily="2" charset="-122"/>
                        </a:rPr>
                        <a:t>，如果不存在指定属性则返回</a:t>
                      </a:r>
                      <a:r>
                        <a:rPr lang="en-US" altLang="zh-CN" sz="1800" b="0" u="none">
                          <a:latin typeface="宋体" panose="02010600030101010101" pitchFamily="2" charset="-122"/>
                          <a:ea typeface="宋体" panose="02010600030101010101" pitchFamily="2" charset="-122"/>
                          <a:cs typeface="宋体" panose="02010600030101010101" pitchFamily="2" charset="-122"/>
                        </a:rPr>
                        <a:t>default</a:t>
                      </a:r>
                      <a:r>
                        <a:rPr lang="zh-CN" altLang="en-US" sz="1800" b="0" u="none">
                          <a:latin typeface="宋体" panose="02010600030101010101" pitchFamily="2" charset="-122"/>
                          <a:ea typeface="宋体" panose="02010600030101010101" pitchFamily="2" charset="-122"/>
                          <a:cs typeface="宋体" panose="02010600030101010101" pitchFamily="2" charset="-122"/>
                        </a:rPr>
                        <a:t>的值，如果要访问的属性不存在并且没有指定</a:t>
                      </a:r>
                      <a:r>
                        <a:rPr lang="en-US" altLang="zh-CN" sz="1800" b="0" u="none">
                          <a:latin typeface="宋体" panose="02010600030101010101" pitchFamily="2" charset="-122"/>
                          <a:ea typeface="宋体" panose="02010600030101010101" pitchFamily="2" charset="-122"/>
                          <a:cs typeface="宋体" panose="02010600030101010101" pitchFamily="2" charset="-122"/>
                        </a:rPr>
                        <a:t>default</a:t>
                      </a:r>
                      <a:r>
                        <a:rPr lang="zh-CN" altLang="en-US" sz="1800" b="0" u="none">
                          <a:latin typeface="宋体" panose="02010600030101010101" pitchFamily="2" charset="-122"/>
                          <a:ea typeface="宋体" panose="02010600030101010101" pitchFamily="2" charset="-122"/>
                          <a:cs typeface="宋体" panose="02010600030101010101" pitchFamily="2" charset="-122"/>
                        </a:rPr>
                        <a:t>则抛出异常</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1482" name="文本框 1"/>
          <p:cNvSpPr txBox="1"/>
          <p:nvPr/>
        </p:nvSpPr>
        <p:spPr>
          <a:xfrm>
            <a:off x="8983663" y="1153795"/>
            <a:ext cx="1320800" cy="366713"/>
          </a:xfrm>
          <a:prstGeom prst="rect">
            <a:avLst/>
          </a:prstGeom>
          <a:noFill/>
          <a:ln w="9525">
            <a:noFill/>
          </a:ln>
        </p:spPr>
        <p:txBody>
          <a:bodyPr wrap="square" anchor="t">
            <a:spAutoFit/>
          </a:bodyPr>
          <a:lstStyle/>
          <a:p>
            <a:pPr algn="r"/>
            <a:r>
              <a:rPr lang="zh-CN" altLang="en-US">
                <a:solidFill>
                  <a:srgbClr val="FF0000"/>
                </a:solidFill>
                <a:latin typeface="Arial" panose="020B0604020202020204" pitchFamily="34" charset="0"/>
                <a:ea typeface="宋体" panose="02010600030101010101" pitchFamily="2" charset="-122"/>
              </a:rPr>
              <a:t>续表</a:t>
            </a:r>
            <a:r>
              <a:rPr lang="en-US" altLang="zh-CN">
                <a:solidFill>
                  <a:srgbClr val="FF0000"/>
                </a:solidFill>
                <a:latin typeface="Arial" panose="020B0604020202020204" pitchFamily="34" charset="0"/>
                <a:ea typeface="宋体" panose="02010600030101010101" pitchFamily="2" charset="-122"/>
              </a:rPr>
              <a:t>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  Python常用内置函数用法精要</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37</a:t>
            </a:fld>
            <a:endParaRPr lang="zh-CN" altLang="en-US"/>
          </a:p>
        </p:txBody>
      </p:sp>
      <p:graphicFrame>
        <p:nvGraphicFramePr>
          <p:cNvPr id="3" name="表格 -1"/>
          <p:cNvGraphicFramePr/>
          <p:nvPr>
            <p:extLst>
              <p:ext uri="{D42A27DB-BD31-4B8C-83A1-F6EECF244321}">
                <p14:modId xmlns:p14="http://schemas.microsoft.com/office/powerpoint/2010/main" val="3034507886"/>
              </p:ext>
            </p:extLst>
          </p:nvPr>
        </p:nvGraphicFramePr>
        <p:xfrm>
          <a:off x="895350" y="1547813"/>
          <a:ext cx="9749790" cy="4542157"/>
        </p:xfrm>
        <a:graphic>
          <a:graphicData uri="http://schemas.openxmlformats.org/drawingml/2006/table">
            <a:tbl>
              <a:tblPr firstRow="1" bandRow="1">
                <a:tableStyleId>{5940675A-B579-460E-94D1-54222C63F5DA}</a:tableStyleId>
              </a:tblPr>
              <a:tblGrid>
                <a:gridCol w="2551430"/>
                <a:gridCol w="7198360"/>
              </a:tblGrid>
              <a:tr h="253365">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函数</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功能简要说明</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892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globals()</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返回包含当前作用域内全局变量及其值的字典</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765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hasattr(obj, name)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测试对象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是否具有名为</a:t>
                      </a:r>
                      <a:r>
                        <a:rPr lang="en-US" altLang="zh-CN" sz="1800" b="0" u="none">
                          <a:latin typeface="宋体" panose="02010600030101010101" pitchFamily="2" charset="-122"/>
                          <a:ea typeface="宋体" panose="02010600030101010101" pitchFamily="2" charset="-122"/>
                          <a:cs typeface="宋体" panose="02010600030101010101" pitchFamily="2" charset="-122"/>
                        </a:rPr>
                        <a:t>name</a:t>
                      </a:r>
                      <a:r>
                        <a:rPr lang="zh-CN" altLang="en-US" sz="1800" b="0" u="none">
                          <a:latin typeface="宋体" panose="02010600030101010101" pitchFamily="2" charset="-122"/>
                          <a:ea typeface="宋体" panose="02010600030101010101" pitchFamily="2" charset="-122"/>
                          <a:cs typeface="宋体" panose="02010600030101010101" pitchFamily="2" charset="-122"/>
                        </a:rPr>
                        <a:t>的成员</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765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hash(x)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返回对象</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的哈希值，如果</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不可哈希则抛出异常</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8925">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help(</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的帮助信息</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829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hex(x)</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把整数</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转换为十六进制串</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7655">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id(</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返回对象</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obj</a:t>
                      </a:r>
                      <a:r>
                        <a:rPr lang="zh-CN" altLang="en-US" sz="1800" b="0" u="none" dirty="0">
                          <a:latin typeface="宋体" panose="02010600030101010101" pitchFamily="2" charset="-122"/>
                          <a:ea typeface="宋体" panose="02010600030101010101" pitchFamily="2" charset="-122"/>
                          <a:cs typeface="宋体" panose="02010600030101010101" pitchFamily="2" charset="-122"/>
                        </a:rPr>
                        <a:t>的标识（内存地址）</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829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input([</a:t>
                      </a:r>
                      <a:r>
                        <a:rPr lang="zh-CN" altLang="en-US"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提示</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endParaRPr lang="zh-CN" altLang="en-US" sz="1800" b="0" u="none" dirty="0">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显示提示，接收键盘输入的内容，返回字符串</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63245">
                <a:tc>
                  <a:txBody>
                    <a:bodyPr/>
                    <a:lstStyle/>
                    <a:p>
                      <a:pPr marL="0" indent="0" algn="l">
                        <a:buNone/>
                      </a:pP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int</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(x[, d])</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返回实数（</a:t>
                      </a:r>
                      <a:r>
                        <a:rPr lang="en-US" altLang="zh-CN" sz="1800" b="0" u="none">
                          <a:latin typeface="宋体" panose="02010600030101010101" pitchFamily="2" charset="-122"/>
                          <a:ea typeface="宋体" panose="02010600030101010101" pitchFamily="2" charset="-122"/>
                          <a:cs typeface="宋体" panose="02010600030101010101" pitchFamily="2" charset="-122"/>
                        </a:rPr>
                        <a:t>float</a:t>
                      </a:r>
                      <a:r>
                        <a:rPr lang="zh-CN" altLang="en-US" sz="1800" b="0" u="none">
                          <a:latin typeface="宋体" panose="02010600030101010101" pitchFamily="2" charset="-122"/>
                          <a:ea typeface="宋体" panose="02010600030101010101" pitchFamily="2" charset="-122"/>
                          <a:cs typeface="宋体" panose="02010600030101010101" pitchFamily="2" charset="-122"/>
                        </a:rPr>
                        <a:t>）、分数（</a:t>
                      </a:r>
                      <a:r>
                        <a:rPr lang="en-US" altLang="zh-CN" sz="1800" b="0" u="none">
                          <a:latin typeface="宋体" panose="02010600030101010101" pitchFamily="2" charset="-122"/>
                          <a:ea typeface="宋体" panose="02010600030101010101" pitchFamily="2" charset="-122"/>
                          <a:cs typeface="宋体" panose="02010600030101010101" pitchFamily="2" charset="-122"/>
                        </a:rPr>
                        <a:t>Fraction</a:t>
                      </a:r>
                      <a:r>
                        <a:rPr lang="zh-CN" altLang="en-US" sz="1800" b="0" u="none">
                          <a:latin typeface="宋体" panose="02010600030101010101" pitchFamily="2" charset="-122"/>
                          <a:ea typeface="宋体" panose="02010600030101010101" pitchFamily="2" charset="-122"/>
                          <a:cs typeface="宋体" panose="02010600030101010101" pitchFamily="2" charset="-122"/>
                        </a:rPr>
                        <a:t>）或高精度实数（</a:t>
                      </a:r>
                      <a:r>
                        <a:rPr lang="en-US" altLang="zh-CN" sz="1800" b="0" u="none">
                          <a:latin typeface="宋体" panose="02010600030101010101" pitchFamily="2" charset="-122"/>
                          <a:ea typeface="宋体" panose="02010600030101010101" pitchFamily="2" charset="-122"/>
                          <a:cs typeface="宋体" panose="02010600030101010101" pitchFamily="2" charset="-122"/>
                        </a:rPr>
                        <a:t>Decimal</a:t>
                      </a:r>
                      <a:r>
                        <a:rPr lang="zh-CN" altLang="en-US" sz="1800" b="0" u="none">
                          <a:latin typeface="宋体" panose="02010600030101010101" pitchFamily="2" charset="-122"/>
                          <a:ea typeface="宋体" panose="02010600030101010101" pitchFamily="2" charset="-122"/>
                          <a:cs typeface="宋体" panose="02010600030101010101" pitchFamily="2" charset="-122"/>
                        </a:rPr>
                        <a:t>）</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的整数部分，或把</a:t>
                      </a:r>
                      <a:r>
                        <a:rPr lang="en-US" altLang="zh-CN" sz="1800" b="0" u="none">
                          <a:latin typeface="宋体" panose="02010600030101010101" pitchFamily="2" charset="-122"/>
                          <a:ea typeface="宋体" panose="02010600030101010101" pitchFamily="2" charset="-122"/>
                          <a:cs typeface="宋体" panose="02010600030101010101" pitchFamily="2" charset="-122"/>
                        </a:rPr>
                        <a:t>d</a:t>
                      </a:r>
                      <a:r>
                        <a:rPr lang="zh-CN" altLang="en-US" sz="1800" b="0" u="none">
                          <a:latin typeface="宋体" panose="02010600030101010101" pitchFamily="2" charset="-122"/>
                          <a:ea typeface="宋体" panose="02010600030101010101" pitchFamily="2" charset="-122"/>
                          <a:cs typeface="宋体" panose="02010600030101010101" pitchFamily="2" charset="-122"/>
                        </a:rPr>
                        <a:t>进制的字符串</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转换为十进制并返回，</a:t>
                      </a:r>
                      <a:r>
                        <a:rPr lang="en-US" altLang="zh-CN" sz="1800" b="0" u="none">
                          <a:latin typeface="宋体" panose="02010600030101010101" pitchFamily="2" charset="-122"/>
                          <a:ea typeface="宋体" panose="02010600030101010101" pitchFamily="2" charset="-122"/>
                          <a:cs typeface="宋体" panose="02010600030101010101" pitchFamily="2" charset="-122"/>
                        </a:rPr>
                        <a:t>d</a:t>
                      </a:r>
                      <a:r>
                        <a:rPr lang="zh-CN" altLang="en-US" sz="1800" b="0" u="none">
                          <a:latin typeface="宋体" panose="02010600030101010101" pitchFamily="2" charset="-122"/>
                          <a:ea typeface="宋体" panose="02010600030101010101" pitchFamily="2" charset="-122"/>
                          <a:cs typeface="宋体" panose="02010600030101010101" pitchFamily="2" charset="-122"/>
                        </a:rPr>
                        <a:t>默认为十进制</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6570">
                <a:tc>
                  <a:txBody>
                    <a:bodyPr/>
                    <a:lstStyle/>
                    <a:p>
                      <a:pPr marL="0" indent="0" algn="l">
                        <a:buNone/>
                      </a:pPr>
                      <a:r>
                        <a:rPr lang="en-US" altLang="zh-CN" sz="1800" b="0" u="none" dirty="0" err="1">
                          <a:latin typeface="宋体" panose="02010600030101010101" pitchFamily="2" charset="-122"/>
                          <a:ea typeface="宋体" panose="02010600030101010101" pitchFamily="2" charset="-122"/>
                          <a:cs typeface="宋体" panose="02010600030101010101" pitchFamily="2" charset="-122"/>
                        </a:rPr>
                        <a:t>isinstance</a:t>
                      </a: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latin typeface="宋体" panose="02010600030101010101" pitchFamily="2" charset="-122"/>
                          <a:ea typeface="宋体" panose="02010600030101010101" pitchFamily="2" charset="-122"/>
                          <a:cs typeface="宋体" panose="02010600030101010101" pitchFamily="2" charset="-122"/>
                        </a:rPr>
                        <a:t>, class-or-type-or-tuple)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测试对象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是否属于指定类型（如果有多个类型的话需要放到元组中）的实例</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765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iter(...)</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返回指定对象的可迭代对象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76580">
                <a:tc>
                  <a:txBody>
                    <a:bodyPr/>
                    <a:lstStyle/>
                    <a:p>
                      <a:pPr marL="0" indent="0" algn="l">
                        <a:buNone/>
                      </a:pP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len</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包含的元素个数，适用于列表、元组、集合、字典、字符串以及</a:t>
                      </a:r>
                      <a:r>
                        <a:rPr lang="en-US" altLang="zh-CN" sz="1800" b="0" u="none">
                          <a:latin typeface="宋体" panose="02010600030101010101" pitchFamily="2" charset="-122"/>
                          <a:ea typeface="宋体" panose="02010600030101010101" pitchFamily="2" charset="-122"/>
                          <a:cs typeface="宋体" panose="02010600030101010101" pitchFamily="2" charset="-122"/>
                        </a:rPr>
                        <a:t>range</a:t>
                      </a:r>
                      <a:r>
                        <a:rPr lang="zh-CN" altLang="en-US" sz="1800" b="0" u="none">
                          <a:latin typeface="宋体" panose="02010600030101010101" pitchFamily="2" charset="-122"/>
                          <a:ea typeface="宋体" panose="02010600030101010101" pitchFamily="2" charset="-122"/>
                          <a:cs typeface="宋体" panose="02010600030101010101" pitchFamily="2" charset="-122"/>
                        </a:rPr>
                        <a:t>对象和其他可迭代对象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2506" name="文本框 1"/>
          <p:cNvSpPr txBox="1"/>
          <p:nvPr/>
        </p:nvSpPr>
        <p:spPr>
          <a:xfrm>
            <a:off x="9321483" y="1181100"/>
            <a:ext cx="1320800" cy="366713"/>
          </a:xfrm>
          <a:prstGeom prst="rect">
            <a:avLst/>
          </a:prstGeom>
          <a:noFill/>
          <a:ln w="9525">
            <a:noFill/>
          </a:ln>
        </p:spPr>
        <p:txBody>
          <a:bodyPr wrap="square" anchor="t">
            <a:spAutoFit/>
          </a:bodyPr>
          <a:lstStyle/>
          <a:p>
            <a:pPr algn="r"/>
            <a:r>
              <a:rPr lang="zh-CN" altLang="en-US">
                <a:solidFill>
                  <a:srgbClr val="FF0000"/>
                </a:solidFill>
                <a:latin typeface="Arial" panose="020B0604020202020204" pitchFamily="34" charset="0"/>
                <a:ea typeface="宋体" panose="02010600030101010101" pitchFamily="2" charset="-122"/>
              </a:rPr>
              <a:t>续表</a:t>
            </a:r>
            <a:r>
              <a:rPr lang="en-US" altLang="zh-CN">
                <a:solidFill>
                  <a:srgbClr val="FF0000"/>
                </a:solidFill>
                <a:latin typeface="Arial" panose="020B0604020202020204" pitchFamily="34" charset="0"/>
                <a:ea typeface="宋体" panose="02010600030101010101" pitchFamily="2" charset="-122"/>
              </a:rPr>
              <a:t>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  Python常用内置函数用法精要</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38</a:t>
            </a:fld>
            <a:endParaRPr lang="zh-CN" altLang="en-US"/>
          </a:p>
        </p:txBody>
      </p:sp>
      <p:graphicFrame>
        <p:nvGraphicFramePr>
          <p:cNvPr id="3" name="表格 -1"/>
          <p:cNvGraphicFramePr/>
          <p:nvPr>
            <p:extLst>
              <p:ext uri="{D42A27DB-BD31-4B8C-83A1-F6EECF244321}">
                <p14:modId xmlns:p14="http://schemas.microsoft.com/office/powerpoint/2010/main" val="2517165159"/>
              </p:ext>
            </p:extLst>
          </p:nvPr>
        </p:nvGraphicFramePr>
        <p:xfrm>
          <a:off x="862330" y="1516380"/>
          <a:ext cx="9739630" cy="4154805"/>
        </p:xfrm>
        <a:graphic>
          <a:graphicData uri="http://schemas.openxmlformats.org/drawingml/2006/table">
            <a:tbl>
              <a:tblPr firstRow="1" bandRow="1">
                <a:tableStyleId>{5940675A-B579-460E-94D1-54222C63F5DA}</a:tableStyleId>
              </a:tblPr>
              <a:tblGrid>
                <a:gridCol w="3200400"/>
                <a:gridCol w="6539230"/>
              </a:tblGrid>
              <a:tr h="340995">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函数</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功能简要说明</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30225">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list([x])</a:t>
                      </a:r>
                      <a:r>
                        <a:rPr lang="zh-CN" altLang="en-US"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a:latin typeface="宋体" panose="02010600030101010101" pitchFamily="2" charset="-122"/>
                          <a:ea typeface="宋体" panose="02010600030101010101" pitchFamily="2" charset="-122"/>
                          <a:cs typeface="宋体" panose="02010600030101010101" pitchFamily="2" charset="-122"/>
                        </a:rPr>
                        <a:t>set([x])</a:t>
                      </a:r>
                      <a:r>
                        <a:rPr lang="zh-CN" altLang="en-US"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a:latin typeface="宋体" panose="02010600030101010101" pitchFamily="2" charset="-122"/>
                          <a:ea typeface="宋体" panose="02010600030101010101" pitchFamily="2" charset="-122"/>
                          <a:cs typeface="宋体" panose="02010600030101010101" pitchFamily="2" charset="-122"/>
                        </a:rPr>
                        <a:t>tuple([x])</a:t>
                      </a:r>
                      <a:r>
                        <a:rPr lang="zh-CN" altLang="en-US"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dict</a:t>
                      </a:r>
                      <a:r>
                        <a:rPr lang="en-US" altLang="zh-CN" sz="1800" b="0" u="none" dirty="0">
                          <a:latin typeface="宋体" panose="02010600030101010101" pitchFamily="2" charset="-122"/>
                          <a:ea typeface="宋体" panose="02010600030101010101" pitchFamily="2" charset="-122"/>
                          <a:cs typeface="宋体" panose="02010600030101010101" pitchFamily="2" charset="-122"/>
                        </a:rPr>
                        <a:t>([x])</a:t>
                      </a:r>
                      <a:endParaRPr lang="zh-CN" altLang="en-US" sz="1800" b="0" u="none" dirty="0">
                        <a:latin typeface="宋体" panose="02010600030101010101" pitchFamily="2" charset="-122"/>
                        <a:ea typeface="宋体" panose="02010600030101010101" pitchFamily="2" charset="-122"/>
                        <a:cs typeface="宋体" panose="02010600030101010101" pitchFamily="2" charset="-122"/>
                      </a:endParaRP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把对象</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转换为列表、集合、元组或字典并返回，或生成空列表、空集合、空元组、空字典</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660">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locals()</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返回包含当前作用域内局部变量及其值的字典</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9590">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map(</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func</a:t>
                      </a:r>
                      <a:r>
                        <a:rPr lang="en-US" altLang="zh-CN" sz="1800" b="0" u="none" dirty="0">
                          <a:latin typeface="宋体" panose="02010600030101010101" pitchFamily="2" charset="-122"/>
                          <a:ea typeface="宋体" panose="02010600030101010101" pitchFamily="2" charset="-122"/>
                          <a:cs typeface="宋体" panose="02010600030101010101" pitchFamily="2" charset="-122"/>
                        </a:rPr>
                        <a:t>, *</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iterables</a:t>
                      </a: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返回包含若干函数值的</a:t>
                      </a:r>
                      <a:r>
                        <a:rPr lang="en-US" altLang="zh-CN" sz="1800" b="0" u="none">
                          <a:latin typeface="宋体" panose="02010600030101010101" pitchFamily="2" charset="-122"/>
                          <a:ea typeface="宋体" panose="02010600030101010101" pitchFamily="2" charset="-122"/>
                          <a:cs typeface="宋体" panose="02010600030101010101" pitchFamily="2" charset="-122"/>
                        </a:rPr>
                        <a:t>map</a:t>
                      </a:r>
                      <a:r>
                        <a:rPr lang="zh-CN" altLang="en-US" sz="1800" b="0" u="none">
                          <a:latin typeface="宋体" panose="02010600030101010101" pitchFamily="2" charset="-122"/>
                          <a:ea typeface="宋体" panose="02010600030101010101" pitchFamily="2" charset="-122"/>
                          <a:cs typeface="宋体" panose="02010600030101010101" pitchFamily="2" charset="-122"/>
                        </a:rPr>
                        <a:t>对象，函数</a:t>
                      </a:r>
                      <a:r>
                        <a:rPr lang="en-US" altLang="zh-CN" sz="1800" b="0" u="none">
                          <a:latin typeface="宋体" panose="02010600030101010101" pitchFamily="2" charset="-122"/>
                          <a:ea typeface="宋体" panose="02010600030101010101" pitchFamily="2" charset="-122"/>
                          <a:cs typeface="宋体" panose="02010600030101010101" pitchFamily="2" charset="-122"/>
                        </a:rPr>
                        <a:t>func</a:t>
                      </a:r>
                      <a:r>
                        <a:rPr lang="zh-CN" altLang="en-US" sz="1800" b="0" u="none">
                          <a:latin typeface="宋体" panose="02010600030101010101" pitchFamily="2" charset="-122"/>
                          <a:ea typeface="宋体" panose="02010600030101010101" pitchFamily="2" charset="-122"/>
                          <a:cs typeface="宋体" panose="02010600030101010101" pitchFamily="2" charset="-122"/>
                        </a:rPr>
                        <a:t>的参数分别来自于</a:t>
                      </a:r>
                      <a:r>
                        <a:rPr lang="en-US" altLang="zh-CN" sz="1800" b="0" u="none">
                          <a:latin typeface="宋体" panose="02010600030101010101" pitchFamily="2" charset="-122"/>
                          <a:ea typeface="宋体" panose="02010600030101010101" pitchFamily="2" charset="-122"/>
                          <a:cs typeface="宋体" panose="02010600030101010101" pitchFamily="2" charset="-122"/>
                        </a:rPr>
                        <a:t>iterables</a:t>
                      </a:r>
                      <a:r>
                        <a:rPr lang="zh-CN" altLang="en-US" sz="1800" b="0" u="none">
                          <a:latin typeface="宋体" panose="02010600030101010101" pitchFamily="2" charset="-122"/>
                          <a:ea typeface="宋体" panose="02010600030101010101" pitchFamily="2" charset="-122"/>
                          <a:cs typeface="宋体" panose="02010600030101010101" pitchFamily="2" charset="-122"/>
                        </a:rPr>
                        <a:t>指定的每个迭代对象，</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4102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max(x)</a:t>
                      </a:r>
                      <a:r>
                        <a:rPr lang="zh-CN" altLang="en-US"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 </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min(x)</a:t>
                      </a:r>
                      <a:endParaRPr lang="zh-CN" altLang="en-US" sz="1800" b="0" u="none" dirty="0">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返回可迭代对象</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中的最大值、最小值，要求</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中的所有元素之间可比较大小，允许指定排序规则和</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为空时返回的默认值</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3086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next(iterator[, default])</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返回可迭代对象</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中的下一个元素，允许指定迭代结束之后继续迭代时返回的默认值</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02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oct(x)</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把整数</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转换为八进制串</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66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open(name[, mode])</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以指定模式</a:t>
                      </a:r>
                      <a:r>
                        <a:rPr lang="en-US" altLang="zh-CN" sz="1800" b="0" u="none">
                          <a:latin typeface="宋体" panose="02010600030101010101" pitchFamily="2" charset="-122"/>
                          <a:ea typeface="宋体" panose="02010600030101010101" pitchFamily="2" charset="-122"/>
                          <a:cs typeface="宋体" panose="02010600030101010101" pitchFamily="2" charset="-122"/>
                        </a:rPr>
                        <a:t>mode</a:t>
                      </a:r>
                      <a:r>
                        <a:rPr lang="zh-CN" altLang="en-US" sz="1800" b="0" u="none">
                          <a:latin typeface="宋体" panose="02010600030101010101" pitchFamily="2" charset="-122"/>
                          <a:ea typeface="宋体" panose="02010600030101010101" pitchFamily="2" charset="-122"/>
                          <a:cs typeface="宋体" panose="02010600030101010101" pitchFamily="2" charset="-122"/>
                        </a:rPr>
                        <a:t>打开文件</a:t>
                      </a:r>
                      <a:r>
                        <a:rPr lang="en-US" altLang="zh-CN" sz="1800" b="0" u="none">
                          <a:latin typeface="宋体" panose="02010600030101010101" pitchFamily="2" charset="-122"/>
                          <a:ea typeface="宋体" panose="02010600030101010101" pitchFamily="2" charset="-122"/>
                          <a:cs typeface="宋体" panose="02010600030101010101" pitchFamily="2" charset="-122"/>
                        </a:rPr>
                        <a:t>name</a:t>
                      </a:r>
                      <a:r>
                        <a:rPr lang="zh-CN" altLang="en-US" sz="1800" b="0" u="none">
                          <a:latin typeface="宋体" panose="02010600030101010101" pitchFamily="2" charset="-122"/>
                          <a:ea typeface="宋体" panose="02010600030101010101" pitchFamily="2" charset="-122"/>
                          <a:cs typeface="宋体" panose="02010600030101010101" pitchFamily="2" charset="-122"/>
                        </a:rPr>
                        <a:t>并返回文件对象</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9241">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ord(x)</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a:t>
                      </a:r>
                      <a:r>
                        <a:rPr lang="en-US" altLang="zh-CN" sz="1800" b="0" u="none">
                          <a:latin typeface="宋体" panose="02010600030101010101" pitchFamily="2" charset="-122"/>
                          <a:ea typeface="宋体" panose="02010600030101010101" pitchFamily="2" charset="-122"/>
                          <a:cs typeface="宋体" panose="02010600030101010101" pitchFamily="2" charset="-122"/>
                        </a:rPr>
                        <a:t>1</a:t>
                      </a:r>
                      <a:r>
                        <a:rPr lang="zh-CN" altLang="en-US" sz="1800" b="0" u="none">
                          <a:latin typeface="宋体" panose="02010600030101010101" pitchFamily="2" charset="-122"/>
                          <a:ea typeface="宋体" panose="02010600030101010101" pitchFamily="2" charset="-122"/>
                          <a:cs typeface="宋体" panose="02010600030101010101" pitchFamily="2" charset="-122"/>
                        </a:rPr>
                        <a:t>个字符</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的</a:t>
                      </a:r>
                      <a:r>
                        <a:rPr lang="en-US" altLang="zh-CN" sz="1800" b="0" u="none">
                          <a:latin typeface="宋体" panose="02010600030101010101" pitchFamily="2" charset="-122"/>
                          <a:ea typeface="宋体" panose="02010600030101010101" pitchFamily="2" charset="-122"/>
                          <a:cs typeface="宋体" panose="02010600030101010101" pitchFamily="2" charset="-122"/>
                        </a:rPr>
                        <a:t>Unicode</a:t>
                      </a:r>
                      <a:r>
                        <a:rPr lang="zh-CN" altLang="en-US" sz="1800" b="0" u="none">
                          <a:latin typeface="宋体" panose="02010600030101010101" pitchFamily="2" charset="-122"/>
                          <a:ea typeface="宋体" panose="02010600030101010101" pitchFamily="2" charset="-122"/>
                          <a:cs typeface="宋体" panose="02010600030101010101" pitchFamily="2" charset="-122"/>
                        </a:rPr>
                        <a:t>编码</a:t>
                      </a: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66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pow(x, y, z=None)</a:t>
                      </a:r>
                    </a:p>
                  </a:txBody>
                  <a:tcPr marL="71755" marR="71755"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返回</a:t>
                      </a:r>
                      <a:r>
                        <a:rPr lang="en-US" altLang="zh-CN" sz="1800" b="0" u="none" dirty="0">
                          <a:latin typeface="宋体" panose="02010600030101010101" pitchFamily="2" charset="-122"/>
                          <a:ea typeface="宋体" panose="02010600030101010101" pitchFamily="2" charset="-122"/>
                          <a:cs typeface="宋体" panose="02010600030101010101" pitchFamily="2" charset="-122"/>
                        </a:rPr>
                        <a:t>x</a:t>
                      </a:r>
                      <a:r>
                        <a:rPr lang="zh-CN" altLang="en-US" sz="1800" b="0" u="none" dirty="0">
                          <a:latin typeface="宋体" panose="02010600030101010101" pitchFamily="2" charset="-122"/>
                          <a:ea typeface="宋体" panose="02010600030101010101" pitchFamily="2" charset="-122"/>
                          <a:cs typeface="宋体" panose="02010600030101010101" pitchFamily="2" charset="-122"/>
                        </a:rPr>
                        <a:t>的</a:t>
                      </a:r>
                      <a:r>
                        <a:rPr lang="en-US" altLang="zh-CN" sz="1800" b="0" u="none" dirty="0">
                          <a:latin typeface="宋体" panose="02010600030101010101" pitchFamily="2" charset="-122"/>
                          <a:ea typeface="宋体" panose="02010600030101010101" pitchFamily="2" charset="-122"/>
                          <a:cs typeface="宋体" panose="02010600030101010101" pitchFamily="2" charset="-122"/>
                        </a:rPr>
                        <a:t>y</a:t>
                      </a:r>
                      <a:r>
                        <a:rPr lang="zh-CN" altLang="en-US" sz="1800" b="0" u="none" dirty="0">
                          <a:latin typeface="宋体" panose="02010600030101010101" pitchFamily="2" charset="-122"/>
                          <a:ea typeface="宋体" panose="02010600030101010101" pitchFamily="2" charset="-122"/>
                          <a:cs typeface="宋体" panose="02010600030101010101" pitchFamily="2" charset="-122"/>
                        </a:rPr>
                        <a:t>次方，等价于</a:t>
                      </a:r>
                      <a:r>
                        <a:rPr lang="en-US" altLang="zh-CN" sz="1800" b="0" u="none" dirty="0">
                          <a:latin typeface="宋体" panose="02010600030101010101" pitchFamily="2" charset="-122"/>
                          <a:ea typeface="宋体" panose="02010600030101010101" pitchFamily="2" charset="-122"/>
                          <a:cs typeface="宋体" panose="02010600030101010101" pitchFamily="2" charset="-122"/>
                        </a:rPr>
                        <a:t>x ** y</a:t>
                      </a:r>
                      <a:r>
                        <a:rPr lang="zh-CN" altLang="en-US" sz="1800" b="0" u="none" dirty="0">
                          <a:latin typeface="宋体" panose="02010600030101010101" pitchFamily="2" charset="-122"/>
                          <a:ea typeface="宋体" panose="02010600030101010101" pitchFamily="2" charset="-122"/>
                          <a:cs typeface="宋体" panose="02010600030101010101" pitchFamily="2" charset="-122"/>
                        </a:rPr>
                        <a:t>或</a:t>
                      </a:r>
                      <a:r>
                        <a:rPr lang="en-US" altLang="zh-CN" sz="1800" b="0" u="none" dirty="0">
                          <a:latin typeface="宋体" panose="02010600030101010101" pitchFamily="2" charset="-122"/>
                          <a:ea typeface="宋体" panose="02010600030101010101" pitchFamily="2" charset="-122"/>
                          <a:cs typeface="宋体" panose="02010600030101010101" pitchFamily="2" charset="-122"/>
                        </a:rPr>
                        <a:t>(x ** y) % z</a:t>
                      </a:r>
                      <a:endParaRPr lang="zh-CN" altLang="en-US" sz="1800" b="0" u="none" dirty="0">
                        <a:latin typeface="宋体" panose="02010600030101010101" pitchFamily="2" charset="-122"/>
                        <a:ea typeface="宋体" panose="02010600030101010101" pitchFamily="2" charset="-122"/>
                        <a:cs typeface="宋体" panose="02010600030101010101" pitchFamily="2" charset="-122"/>
                      </a:endParaRPr>
                    </a:p>
                  </a:txBody>
                  <a:tcPr marL="71755" marR="71755"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3524" name="文本框 1"/>
          <p:cNvSpPr txBox="1"/>
          <p:nvPr/>
        </p:nvSpPr>
        <p:spPr>
          <a:xfrm>
            <a:off x="9280843" y="1149350"/>
            <a:ext cx="1320800" cy="366713"/>
          </a:xfrm>
          <a:prstGeom prst="rect">
            <a:avLst/>
          </a:prstGeom>
          <a:noFill/>
          <a:ln w="9525">
            <a:noFill/>
          </a:ln>
        </p:spPr>
        <p:txBody>
          <a:bodyPr wrap="square" anchor="t">
            <a:spAutoFit/>
          </a:bodyPr>
          <a:lstStyle/>
          <a:p>
            <a:pPr algn="r"/>
            <a:r>
              <a:rPr lang="zh-CN" altLang="en-US">
                <a:solidFill>
                  <a:srgbClr val="FF0000"/>
                </a:solidFill>
                <a:latin typeface="Arial" panose="020B0604020202020204" pitchFamily="34" charset="0"/>
                <a:ea typeface="宋体" panose="02010600030101010101" pitchFamily="2" charset="-122"/>
              </a:rPr>
              <a:t>续表</a:t>
            </a:r>
            <a:r>
              <a:rPr lang="en-US" altLang="zh-CN">
                <a:solidFill>
                  <a:srgbClr val="FF0000"/>
                </a:solidFill>
                <a:latin typeface="Arial" panose="020B0604020202020204" pitchFamily="34" charset="0"/>
                <a:ea typeface="宋体" panose="02010600030101010101" pitchFamily="2" charset="-122"/>
              </a:rPr>
              <a:t>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  Python常用内置函数用法精要</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39</a:t>
            </a:fld>
            <a:endParaRPr lang="zh-CN" altLang="en-US"/>
          </a:p>
        </p:txBody>
      </p:sp>
      <p:graphicFrame>
        <p:nvGraphicFramePr>
          <p:cNvPr id="3" name="表格 -1"/>
          <p:cNvGraphicFramePr/>
          <p:nvPr>
            <p:extLst>
              <p:ext uri="{D42A27DB-BD31-4B8C-83A1-F6EECF244321}">
                <p14:modId xmlns:p14="http://schemas.microsoft.com/office/powerpoint/2010/main" val="2885502109"/>
              </p:ext>
            </p:extLst>
          </p:nvPr>
        </p:nvGraphicFramePr>
        <p:xfrm>
          <a:off x="916305" y="1530350"/>
          <a:ext cx="9722485" cy="4249420"/>
        </p:xfrm>
        <a:graphic>
          <a:graphicData uri="http://schemas.openxmlformats.org/drawingml/2006/table">
            <a:tbl>
              <a:tblPr firstRow="1" bandRow="1">
                <a:tableStyleId>{5940675A-B579-460E-94D1-54222C63F5DA}</a:tableStyleId>
              </a:tblPr>
              <a:tblGrid>
                <a:gridCol w="3465830"/>
                <a:gridCol w="6256655"/>
              </a:tblGrid>
              <a:tr h="335915">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函数</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功能简要说明</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47725">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print(value, ..., </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sep</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 ', end='\n', file=</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sys.stdout</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 flush=False)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基本输出函数</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876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quit()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退出当前解释器环境</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5753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range([start,] end [, step] )</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返回</a:t>
                      </a:r>
                      <a:r>
                        <a:rPr lang="en-US" altLang="zh-CN" sz="1800" b="0" u="none" dirty="0">
                          <a:latin typeface="宋体" panose="02010600030101010101" pitchFamily="2" charset="-122"/>
                          <a:ea typeface="宋体" panose="02010600030101010101" pitchFamily="2" charset="-122"/>
                          <a:cs typeface="宋体" panose="02010600030101010101" pitchFamily="2" charset="-122"/>
                        </a:rPr>
                        <a:t>range</a:t>
                      </a:r>
                      <a:r>
                        <a:rPr lang="zh-CN" altLang="en-US" sz="1800" b="0" u="none" dirty="0">
                          <a:latin typeface="宋体" panose="02010600030101010101" pitchFamily="2" charset="-122"/>
                          <a:ea typeface="宋体" panose="02010600030101010101" pitchFamily="2" charset="-122"/>
                          <a:cs typeface="宋体" panose="02010600030101010101" pitchFamily="2" charset="-122"/>
                        </a:rPr>
                        <a:t>对象，其中包含左闭右开区间</a:t>
                      </a: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start,end</a:t>
                      </a:r>
                      <a:r>
                        <a:rPr lang="en-US" altLang="zh-CN" sz="1800" b="0" u="none" dirty="0">
                          <a:latin typeface="宋体" panose="02010600030101010101" pitchFamily="2" charset="-122"/>
                          <a:ea typeface="宋体" panose="02010600030101010101" pitchFamily="2" charset="-122"/>
                          <a:cs typeface="宋体" panose="02010600030101010101" pitchFamily="2" charset="-122"/>
                        </a:rPr>
                        <a:t>)</a:t>
                      </a:r>
                      <a:r>
                        <a:rPr lang="zh-CN" altLang="en-US" sz="1800" b="0" u="none" dirty="0">
                          <a:latin typeface="宋体" panose="02010600030101010101" pitchFamily="2" charset="-122"/>
                          <a:ea typeface="宋体" panose="02010600030101010101" pitchFamily="2" charset="-122"/>
                          <a:cs typeface="宋体" panose="02010600030101010101" pitchFamily="2" charset="-122"/>
                        </a:rPr>
                        <a:t>内以</a:t>
                      </a:r>
                      <a:r>
                        <a:rPr lang="en-US" altLang="zh-CN" sz="1800" b="0" u="none" dirty="0">
                          <a:latin typeface="宋体" panose="02010600030101010101" pitchFamily="2" charset="-122"/>
                          <a:ea typeface="宋体" panose="02010600030101010101" pitchFamily="2" charset="-122"/>
                          <a:cs typeface="宋体" panose="02010600030101010101" pitchFamily="2" charset="-122"/>
                        </a:rPr>
                        <a:t>step</a:t>
                      </a:r>
                      <a:r>
                        <a:rPr lang="zh-CN" altLang="en-US" sz="1800" b="0" u="none" dirty="0">
                          <a:latin typeface="宋体" panose="02010600030101010101" pitchFamily="2" charset="-122"/>
                          <a:ea typeface="宋体" panose="02010600030101010101" pitchFamily="2" charset="-122"/>
                          <a:cs typeface="宋体" panose="02010600030101010101" pitchFamily="2" charset="-122"/>
                        </a:rPr>
                        <a:t>为步长的整数</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114425">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reduce(func, sequence[, initial])</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将双参数的函数</a:t>
                      </a:r>
                      <a:r>
                        <a:rPr lang="en-US" altLang="zh-CN" sz="1800" b="0" u="none">
                          <a:latin typeface="宋体" panose="02010600030101010101" pitchFamily="2" charset="-122"/>
                          <a:ea typeface="宋体" panose="02010600030101010101" pitchFamily="2" charset="-122"/>
                          <a:cs typeface="宋体" panose="02010600030101010101" pitchFamily="2" charset="-122"/>
                        </a:rPr>
                        <a:t>func</a:t>
                      </a:r>
                      <a:r>
                        <a:rPr lang="zh-CN" altLang="en-US" sz="1800" b="0" u="none">
                          <a:latin typeface="宋体" panose="02010600030101010101" pitchFamily="2" charset="-122"/>
                          <a:ea typeface="宋体" panose="02010600030101010101" pitchFamily="2" charset="-122"/>
                          <a:cs typeface="宋体" panose="02010600030101010101" pitchFamily="2" charset="-122"/>
                        </a:rPr>
                        <a:t>以迭代的方式从左到右依次应用至序列</a:t>
                      </a:r>
                      <a:r>
                        <a:rPr lang="en-US" altLang="zh-CN" sz="1800" b="0" u="none">
                          <a:latin typeface="宋体" panose="02010600030101010101" pitchFamily="2" charset="-122"/>
                          <a:ea typeface="宋体" panose="02010600030101010101" pitchFamily="2" charset="-122"/>
                          <a:cs typeface="宋体" panose="02010600030101010101" pitchFamily="2" charset="-122"/>
                        </a:rPr>
                        <a:t>seq</a:t>
                      </a:r>
                      <a:r>
                        <a:rPr lang="zh-CN" altLang="en-US" sz="1800" b="0" u="none">
                          <a:latin typeface="宋体" panose="02010600030101010101" pitchFamily="2" charset="-122"/>
                          <a:ea typeface="宋体" panose="02010600030101010101" pitchFamily="2" charset="-122"/>
                          <a:cs typeface="宋体" panose="02010600030101010101" pitchFamily="2" charset="-122"/>
                        </a:rPr>
                        <a:t>中每个元素，最终返回单个值作为结果。在</a:t>
                      </a:r>
                      <a:r>
                        <a:rPr lang="en-US" altLang="zh-CN" sz="1800" b="0" u="none">
                          <a:latin typeface="宋体" panose="02010600030101010101" pitchFamily="2" charset="-122"/>
                          <a:ea typeface="宋体" panose="02010600030101010101" pitchFamily="2" charset="-122"/>
                          <a:cs typeface="宋体" panose="02010600030101010101" pitchFamily="2" charset="-122"/>
                        </a:rPr>
                        <a:t>Python 2.x</a:t>
                      </a:r>
                      <a:r>
                        <a:rPr lang="zh-CN" altLang="en-US" sz="1800" b="0" u="none">
                          <a:latin typeface="宋体" panose="02010600030101010101" pitchFamily="2" charset="-122"/>
                          <a:ea typeface="宋体" panose="02010600030101010101" pitchFamily="2" charset="-122"/>
                          <a:cs typeface="宋体" panose="02010600030101010101" pitchFamily="2" charset="-122"/>
                        </a:rPr>
                        <a:t>中该函数为内置函数，在</a:t>
                      </a:r>
                      <a:r>
                        <a:rPr lang="en-US" altLang="zh-CN" sz="1800" b="0" u="none">
                          <a:latin typeface="宋体" panose="02010600030101010101" pitchFamily="2" charset="-122"/>
                          <a:ea typeface="宋体" panose="02010600030101010101" pitchFamily="2" charset="-122"/>
                          <a:cs typeface="宋体" panose="02010600030101010101" pitchFamily="2" charset="-122"/>
                        </a:rPr>
                        <a:t>Python 3.x</a:t>
                      </a:r>
                      <a:r>
                        <a:rPr lang="zh-CN" altLang="en-US" sz="1800" b="0" u="none">
                          <a:latin typeface="宋体" panose="02010600030101010101" pitchFamily="2" charset="-122"/>
                          <a:ea typeface="宋体" panose="02010600030101010101" pitchFamily="2" charset="-122"/>
                          <a:cs typeface="宋体" panose="02010600030101010101" pitchFamily="2" charset="-122"/>
                        </a:rPr>
                        <a:t>中需要从</a:t>
                      </a:r>
                      <a:r>
                        <a:rPr lang="en-US" altLang="zh-CN" sz="1800" b="0" u="none">
                          <a:latin typeface="宋体" panose="02010600030101010101" pitchFamily="2" charset="-122"/>
                          <a:ea typeface="宋体" panose="02010600030101010101" pitchFamily="2" charset="-122"/>
                          <a:cs typeface="宋体" panose="02010600030101010101" pitchFamily="2" charset="-122"/>
                        </a:rPr>
                        <a:t>functools</a:t>
                      </a:r>
                      <a:r>
                        <a:rPr lang="zh-CN" altLang="en-US" sz="1800" b="0" u="none">
                          <a:latin typeface="宋体" panose="02010600030101010101" pitchFamily="2" charset="-122"/>
                          <a:ea typeface="宋体" panose="02010600030101010101" pitchFamily="2" charset="-122"/>
                          <a:cs typeface="宋体" panose="02010600030101010101" pitchFamily="2" charset="-122"/>
                        </a:rPr>
                        <a:t>中导入</a:t>
                      </a:r>
                      <a:r>
                        <a:rPr lang="en-US" altLang="zh-CN" sz="1800" b="0" u="none">
                          <a:latin typeface="宋体" panose="02010600030101010101" pitchFamily="2" charset="-122"/>
                          <a:ea typeface="宋体" panose="02010600030101010101" pitchFamily="2" charset="-122"/>
                          <a:cs typeface="宋体" panose="02010600030101010101" pitchFamily="2" charset="-122"/>
                        </a:rPr>
                        <a:t>reduce</a:t>
                      </a:r>
                      <a:r>
                        <a:rPr lang="zh-CN" altLang="en-US" sz="1800" b="0" u="none">
                          <a:latin typeface="宋体" panose="02010600030101010101" pitchFamily="2" charset="-122"/>
                          <a:ea typeface="宋体" panose="02010600030101010101" pitchFamily="2" charset="-122"/>
                          <a:cs typeface="宋体" panose="02010600030101010101" pitchFamily="2" charset="-122"/>
                        </a:rPr>
                        <a:t>函数再使用</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5753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repr(obj)</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的规范化字符串表示形式，对于大多数对象有</a:t>
                      </a:r>
                      <a:r>
                        <a:rPr lang="en-US" altLang="zh-CN" sz="1800" b="0" u="none">
                          <a:latin typeface="宋体" panose="02010600030101010101" pitchFamily="2" charset="-122"/>
                          <a:ea typeface="宋体" panose="02010600030101010101" pitchFamily="2" charset="-122"/>
                          <a:cs typeface="宋体" panose="02010600030101010101" pitchFamily="2" charset="-122"/>
                        </a:rPr>
                        <a:t>eval(repr(obj))==obj</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57530">
                <a:tc>
                  <a:txBody>
                    <a:bodyPr/>
                    <a:lstStyle/>
                    <a:p>
                      <a:pPr marL="0" indent="0" algn="l">
                        <a:buNone/>
                      </a:pPr>
                      <a:r>
                        <a:rPr lang="en-US" altLang="zh-CN" sz="1800" b="0" u="none">
                          <a:latin typeface="宋体" panose="02010600030101010101" pitchFamily="2" charset="-122"/>
                          <a:ea typeface="宋体" panose="02010600030101010101" pitchFamily="2" charset="-122"/>
                          <a:cs typeface="宋体" panose="02010600030101010101" pitchFamily="2" charset="-122"/>
                        </a:rPr>
                        <a:t>reversed(seq)</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dirty="0">
                          <a:latin typeface="宋体" panose="02010600030101010101" pitchFamily="2" charset="-122"/>
                          <a:ea typeface="宋体" panose="02010600030101010101" pitchFamily="2" charset="-122"/>
                          <a:cs typeface="宋体" panose="02010600030101010101" pitchFamily="2" charset="-122"/>
                        </a:rPr>
                        <a:t>返回</a:t>
                      </a:r>
                      <a:r>
                        <a:rPr lang="en-US" altLang="zh-CN" sz="1800" b="0" u="none" dirty="0" err="1">
                          <a:latin typeface="宋体" panose="02010600030101010101" pitchFamily="2" charset="-122"/>
                          <a:ea typeface="宋体" panose="02010600030101010101" pitchFamily="2" charset="-122"/>
                          <a:cs typeface="宋体" panose="02010600030101010101" pitchFamily="2" charset="-122"/>
                        </a:rPr>
                        <a:t>seq</a:t>
                      </a:r>
                      <a:r>
                        <a:rPr lang="zh-CN" altLang="en-US" sz="1800" b="0" u="none" dirty="0">
                          <a:latin typeface="宋体" panose="02010600030101010101" pitchFamily="2" charset="-122"/>
                          <a:ea typeface="宋体" panose="02010600030101010101" pitchFamily="2" charset="-122"/>
                          <a:cs typeface="宋体" panose="02010600030101010101" pitchFamily="2" charset="-122"/>
                        </a:rPr>
                        <a:t>（可以是列表、元组、字符串、</a:t>
                      </a:r>
                      <a:r>
                        <a:rPr lang="en-US" altLang="zh-CN" sz="1800" b="0" u="none" dirty="0">
                          <a:latin typeface="宋体" panose="02010600030101010101" pitchFamily="2" charset="-122"/>
                          <a:ea typeface="宋体" panose="02010600030101010101" pitchFamily="2" charset="-122"/>
                          <a:cs typeface="宋体" panose="02010600030101010101" pitchFamily="2" charset="-122"/>
                        </a:rPr>
                        <a:t>range</a:t>
                      </a:r>
                      <a:r>
                        <a:rPr lang="zh-CN" altLang="en-US" sz="1800" b="0" u="none" dirty="0">
                          <a:latin typeface="宋体" panose="02010600030101010101" pitchFamily="2" charset="-122"/>
                          <a:ea typeface="宋体" panose="02010600030101010101" pitchFamily="2" charset="-122"/>
                          <a:cs typeface="宋体" panose="02010600030101010101" pitchFamily="2" charset="-122"/>
                        </a:rPr>
                        <a:t>以及其他可迭代对象）中所有元素逆序后的迭代器对象</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4539" name="文本框 2"/>
          <p:cNvSpPr txBox="1"/>
          <p:nvPr/>
        </p:nvSpPr>
        <p:spPr>
          <a:xfrm>
            <a:off x="9321483" y="1163320"/>
            <a:ext cx="1320800" cy="366713"/>
          </a:xfrm>
          <a:prstGeom prst="rect">
            <a:avLst/>
          </a:prstGeom>
          <a:noFill/>
          <a:ln w="9525">
            <a:noFill/>
          </a:ln>
        </p:spPr>
        <p:txBody>
          <a:bodyPr wrap="square" anchor="t">
            <a:spAutoFit/>
          </a:bodyPr>
          <a:lstStyle/>
          <a:p>
            <a:pPr algn="r"/>
            <a:r>
              <a:rPr lang="zh-CN" altLang="en-US">
                <a:solidFill>
                  <a:srgbClr val="FF0000"/>
                </a:solidFill>
                <a:latin typeface="Arial" panose="020B0604020202020204" pitchFamily="34" charset="0"/>
                <a:ea typeface="宋体" panose="02010600030101010101" pitchFamily="2" charset="-122"/>
              </a:rPr>
              <a:t>续表</a:t>
            </a:r>
            <a:r>
              <a:rPr lang="en-US" altLang="zh-CN">
                <a:solidFill>
                  <a:srgbClr val="FF0000"/>
                </a:solidFill>
                <a:latin typeface="Arial" panose="020B0604020202020204" pitchFamily="34" charset="0"/>
                <a:ea typeface="宋体" panose="02010600030101010101" pitchFamily="2" charset="-122"/>
              </a:rPr>
              <a:t>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  Python</a:t>
            </a:r>
            <a:r>
              <a:rPr lang="zh-CN" altLang="en-US">
                <a:sym typeface="+mn-ea"/>
              </a:rPr>
              <a:t>常用内置对象</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a:t>
            </a:fld>
            <a:endParaRPr lang="zh-CN" altLang="en-US"/>
          </a:p>
        </p:txBody>
      </p:sp>
      <p:graphicFrame>
        <p:nvGraphicFramePr>
          <p:cNvPr id="3" name="Content Placeholder -1"/>
          <p:cNvGraphicFramePr>
            <a:graphicFrameLocks noGrp="1"/>
          </p:cNvGraphicFramePr>
          <p:nvPr>
            <p:ph idx="1"/>
            <p:extLst>
              <p:ext uri="{D42A27DB-BD31-4B8C-83A1-F6EECF244321}">
                <p14:modId xmlns:p14="http://schemas.microsoft.com/office/powerpoint/2010/main" val="3977263062"/>
              </p:ext>
            </p:extLst>
          </p:nvPr>
        </p:nvGraphicFramePr>
        <p:xfrm>
          <a:off x="868680" y="1565592"/>
          <a:ext cx="11049000" cy="4454207"/>
        </p:xfrm>
        <a:graphic>
          <a:graphicData uri="http://schemas.openxmlformats.org/drawingml/2006/table">
            <a:tbl>
              <a:tblPr firstRow="1" bandRow="1">
                <a:tableStyleId>{5940675A-B579-460E-94D1-54222C63F5DA}</a:tableStyleId>
              </a:tblPr>
              <a:tblGrid>
                <a:gridCol w="1214120"/>
                <a:gridCol w="1442634"/>
                <a:gridCol w="3130574"/>
                <a:gridCol w="5261672"/>
              </a:tblGrid>
              <a:tr h="296948">
                <a:tc>
                  <a:txBody>
                    <a:bodyPr/>
                    <a:lstStyle/>
                    <a:p>
                      <a:pPr marL="0" indent="0" algn="ctr">
                        <a:buNone/>
                      </a:pPr>
                      <a:r>
                        <a:rPr lang="zh-CN" altLang="en-US" sz="1600" b="1" u="none">
                          <a:latin typeface="Calibri" panose="020F0502020204030204" charset="0"/>
                          <a:ea typeface="Calibri" panose="020F0502020204030204" charset="0"/>
                          <a:cs typeface="Calibri" panose="020F0502020204030204" charset="0"/>
                        </a:rPr>
                        <a:t>对象类型</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ctr">
                        <a:buNone/>
                      </a:pPr>
                      <a:r>
                        <a:rPr lang="zh-CN" altLang="en-US" sz="1600" b="1" u="none">
                          <a:latin typeface="宋体" panose="02010600030101010101" pitchFamily="2" charset="-122"/>
                          <a:ea typeface="宋体" panose="02010600030101010101" pitchFamily="2" charset="-122"/>
                          <a:cs typeface="宋体" panose="02010600030101010101" pitchFamily="2" charset="-122"/>
                        </a:rPr>
                        <a:t>类型名称</a:t>
                      </a:r>
                    </a:p>
                  </a:txBody>
                  <a:tcPr marL="0"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ctr">
                        <a:buNone/>
                      </a:pPr>
                      <a:r>
                        <a:rPr lang="zh-CN" altLang="en-US" sz="1600" b="1" u="none">
                          <a:latin typeface="Calibri" panose="020F0502020204030204" charset="0"/>
                          <a:ea typeface="Calibri" panose="020F0502020204030204" charset="0"/>
                          <a:cs typeface="Calibri" panose="020F0502020204030204" charset="0"/>
                        </a:rPr>
                        <a:t>示例</a:t>
                      </a:r>
                    </a:p>
                  </a:txBody>
                  <a:tcPr marL="0"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ctr">
                        <a:buNone/>
                      </a:pPr>
                      <a:r>
                        <a:rPr lang="zh-CN" altLang="en-US" sz="1600" b="1" u="none">
                          <a:latin typeface="宋体" panose="02010600030101010101" pitchFamily="2" charset="-122"/>
                          <a:ea typeface="宋体" panose="02010600030101010101" pitchFamily="2" charset="-122"/>
                          <a:cs typeface="宋体" panose="02010600030101010101" pitchFamily="2" charset="-122"/>
                        </a:rPr>
                        <a:t>简要说明</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593894">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布尔型</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bool</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Calibri" panose="020F0502020204030204" charset="0"/>
                          <a:ea typeface="Calibri" panose="020F0502020204030204" charset="0"/>
                          <a:cs typeface="Calibri" panose="020F0502020204030204" charset="0"/>
                        </a:rPr>
                        <a:t>True, False</a:t>
                      </a: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逻辑值，关系运算符、成员测试运算符、同一性测试运算符组成的表达式的值一般为</a:t>
                      </a:r>
                      <a:r>
                        <a:rPr lang="en-US" altLang="zh-CN" sz="1600" b="0" u="none">
                          <a:latin typeface="宋体" panose="02010600030101010101" pitchFamily="2" charset="-122"/>
                          <a:ea typeface="宋体" panose="02010600030101010101" pitchFamily="2" charset="-122"/>
                          <a:cs typeface="宋体" panose="02010600030101010101" pitchFamily="2" charset="-122"/>
                        </a:rPr>
                        <a:t>True</a:t>
                      </a:r>
                      <a:r>
                        <a:rPr lang="zh-CN" altLang="en-US" sz="1600" b="0" u="none">
                          <a:latin typeface="宋体" panose="02010600030101010101" pitchFamily="2" charset="-122"/>
                          <a:ea typeface="宋体" panose="02010600030101010101" pitchFamily="2" charset="-122"/>
                          <a:cs typeface="宋体" panose="02010600030101010101" pitchFamily="2" charset="-122"/>
                        </a:rPr>
                        <a:t>或</a:t>
                      </a:r>
                      <a:r>
                        <a:rPr lang="en-US" altLang="zh-CN" sz="1600" b="0" u="none">
                          <a:latin typeface="宋体" panose="02010600030101010101" pitchFamily="2" charset="-122"/>
                          <a:ea typeface="宋体" panose="02010600030101010101" pitchFamily="2" charset="-122"/>
                          <a:cs typeface="宋体" panose="02010600030101010101" pitchFamily="2" charset="-122"/>
                        </a:rPr>
                        <a:t>False</a:t>
                      </a:r>
                      <a:endParaRPr lang="en-US" sz="16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296948">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空类型</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NoneType</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Calibri" panose="020F0502020204030204" charset="0"/>
                          <a:ea typeface="Calibri" panose="020F0502020204030204" charset="0"/>
                          <a:cs typeface="Calibri" panose="020F0502020204030204" charset="0"/>
                        </a:rPr>
                        <a:t>None</a:t>
                      </a: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空值</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890841">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异常</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Exception</a:t>
                      </a:r>
                    </a:p>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ValueError</a:t>
                      </a:r>
                    </a:p>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TypeError</a:t>
                      </a:r>
                    </a:p>
                  </a:txBody>
                  <a:tcPr marL="36195"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Calibri" panose="020F0502020204030204" charset="0"/>
                          <a:ea typeface="Calibri" panose="020F0502020204030204" charset="0"/>
                          <a:cs typeface="Calibri" panose="020F0502020204030204" charset="0"/>
                        </a:rPr>
                        <a:t> </a:t>
                      </a: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Python</a:t>
                      </a:r>
                      <a:r>
                        <a:rPr lang="zh-CN" altLang="en-US" sz="1600" b="0" u="none">
                          <a:latin typeface="宋体" panose="02010600030101010101" pitchFamily="2" charset="-122"/>
                          <a:ea typeface="宋体" panose="02010600030101010101" pitchFamily="2" charset="-122"/>
                          <a:cs typeface="宋体" panose="02010600030101010101" pitchFamily="2" charset="-122"/>
                        </a:rPr>
                        <a:t>内置大量异常类，分别对应不同类型的异常</a:t>
                      </a:r>
                      <a:endParaRPr lang="en-US" sz="16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593894">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文件</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 </a:t>
                      </a:r>
                    </a:p>
                  </a:txBody>
                  <a:tcPr marL="0"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f </a:t>
                      </a:r>
                      <a:r>
                        <a:rPr lang="en-US" altLang="zh-CN" sz="1600" b="0" u="none">
                          <a:latin typeface="Calibri" panose="020F0502020204030204" charset="0"/>
                          <a:ea typeface="Calibri" panose="020F0502020204030204" charset="0"/>
                          <a:cs typeface="Calibri" panose="020F0502020204030204" charset="0"/>
                        </a:rPr>
                        <a:t>=</a:t>
                      </a:r>
                      <a:r>
                        <a:rPr lang="en-US" altLang="zh-CN" sz="1600" b="0" u="none">
                          <a:latin typeface="宋体" panose="02010600030101010101" pitchFamily="2" charset="-122"/>
                          <a:ea typeface="宋体" panose="02010600030101010101" pitchFamily="2" charset="-122"/>
                          <a:cs typeface="宋体" panose="02010600030101010101" pitchFamily="2" charset="-122"/>
                        </a:rPr>
                        <a:t> </a:t>
                      </a:r>
                      <a:r>
                        <a:rPr lang="en-US" altLang="zh-CN" sz="1600" b="0" u="none">
                          <a:latin typeface="Calibri" panose="020F0502020204030204" charset="0"/>
                          <a:ea typeface="Calibri" panose="020F0502020204030204" charset="0"/>
                          <a:cs typeface="Calibri" panose="020F0502020204030204" charset="0"/>
                        </a:rPr>
                        <a:t>open('data.dat', 'r</a:t>
                      </a:r>
                      <a:r>
                        <a:rPr lang="en-US" altLang="zh-CN" sz="1600" b="0" u="none">
                          <a:latin typeface="宋体" panose="02010600030101010101" pitchFamily="2" charset="-122"/>
                          <a:ea typeface="宋体" panose="02010600030101010101" pitchFamily="2" charset="-122"/>
                          <a:cs typeface="宋体" panose="02010600030101010101" pitchFamily="2" charset="-122"/>
                        </a:rPr>
                        <a:t>b</a:t>
                      </a:r>
                      <a:r>
                        <a:rPr lang="en-US" altLang="zh-CN" sz="1600" b="0" u="none">
                          <a:latin typeface="Calibri" panose="020F0502020204030204" charset="0"/>
                          <a:ea typeface="Calibri" panose="020F0502020204030204" charset="0"/>
                          <a:cs typeface="Calibri" panose="020F0502020204030204" charset="0"/>
                        </a:rPr>
                        <a:t>')</a:t>
                      </a:r>
                      <a:endParaRPr lang="en-US" altLang="zh-CN" sz="16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open</a:t>
                      </a:r>
                      <a:r>
                        <a:rPr lang="zh-CN" altLang="en-US" sz="1600" b="0" u="none">
                          <a:latin typeface="宋体" panose="02010600030101010101" pitchFamily="2" charset="-122"/>
                          <a:ea typeface="宋体" panose="02010600030101010101" pitchFamily="2" charset="-122"/>
                          <a:cs typeface="宋体" panose="02010600030101010101" pitchFamily="2" charset="-122"/>
                        </a:rPr>
                        <a:t>是</a:t>
                      </a:r>
                      <a:r>
                        <a:rPr lang="en-US" altLang="zh-CN" sz="1600" b="0" u="none">
                          <a:latin typeface="宋体" panose="02010600030101010101" pitchFamily="2" charset="-122"/>
                          <a:ea typeface="宋体" panose="02010600030101010101" pitchFamily="2" charset="-122"/>
                          <a:cs typeface="宋体" panose="02010600030101010101" pitchFamily="2" charset="-122"/>
                        </a:rPr>
                        <a:t>Python</a:t>
                      </a:r>
                      <a:r>
                        <a:rPr lang="zh-CN" altLang="en-US" sz="1600" b="0" u="none">
                          <a:latin typeface="宋体" panose="02010600030101010101" pitchFamily="2" charset="-122"/>
                          <a:ea typeface="宋体" panose="02010600030101010101" pitchFamily="2" charset="-122"/>
                          <a:cs typeface="宋体" panose="02010600030101010101" pitchFamily="2" charset="-122"/>
                        </a:rPr>
                        <a:t>内置函数，使用指定的模式打开文件，返回文件对象</a:t>
                      </a:r>
                      <a:endParaRPr lang="en-US" sz="16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890841">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其他可迭代对象</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宋体" panose="02010600030101010101" pitchFamily="2" charset="-122"/>
                          <a:ea typeface="宋体" panose="02010600030101010101" pitchFamily="2" charset="-122"/>
                          <a:cs typeface="宋体" panose="02010600030101010101" pitchFamily="2" charset="-122"/>
                        </a:rPr>
                        <a:t> </a:t>
                      </a:r>
                    </a:p>
                  </a:txBody>
                  <a:tcPr marL="0"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生成器对象、</a:t>
                      </a:r>
                      <a:r>
                        <a:rPr lang="en-US" altLang="zh-CN" sz="1600" b="0" u="none">
                          <a:latin typeface="宋体" panose="02010600030101010101" pitchFamily="2" charset="-122"/>
                          <a:ea typeface="宋体" panose="02010600030101010101" pitchFamily="2" charset="-122"/>
                          <a:cs typeface="宋体" panose="02010600030101010101" pitchFamily="2" charset="-122"/>
                        </a:rPr>
                        <a:t>range</a:t>
                      </a:r>
                      <a:r>
                        <a:rPr lang="zh-CN" altLang="en-US" sz="1600" b="0" u="none">
                          <a:latin typeface="宋体" panose="02010600030101010101" pitchFamily="2" charset="-122"/>
                          <a:ea typeface="宋体" panose="02010600030101010101" pitchFamily="2" charset="-122"/>
                          <a:cs typeface="宋体" panose="02010600030101010101" pitchFamily="2" charset="-122"/>
                        </a:rPr>
                        <a:t>对象、</a:t>
                      </a:r>
                      <a:r>
                        <a:rPr lang="en-US" altLang="zh-CN" sz="1600" b="0" u="none">
                          <a:latin typeface="宋体" panose="02010600030101010101" pitchFamily="2" charset="-122"/>
                          <a:ea typeface="宋体" panose="02010600030101010101" pitchFamily="2" charset="-122"/>
                          <a:cs typeface="宋体" panose="02010600030101010101" pitchFamily="2" charset="-122"/>
                        </a:rPr>
                        <a:t>zip</a:t>
                      </a:r>
                      <a:r>
                        <a:rPr lang="zh-CN" altLang="en-US" sz="1600" b="0" u="none">
                          <a:latin typeface="宋体" panose="02010600030101010101" pitchFamily="2" charset="-122"/>
                          <a:ea typeface="宋体" panose="02010600030101010101" pitchFamily="2" charset="-122"/>
                          <a:cs typeface="宋体" panose="02010600030101010101" pitchFamily="2" charset="-122"/>
                        </a:rPr>
                        <a:t>对象、</a:t>
                      </a:r>
                      <a:r>
                        <a:rPr lang="en-US" altLang="zh-CN" sz="1600" b="0" u="none">
                          <a:latin typeface="宋体" panose="02010600030101010101" pitchFamily="2" charset="-122"/>
                          <a:ea typeface="宋体" panose="02010600030101010101" pitchFamily="2" charset="-122"/>
                          <a:cs typeface="宋体" panose="02010600030101010101" pitchFamily="2" charset="-122"/>
                        </a:rPr>
                        <a:t>enumerate</a:t>
                      </a:r>
                      <a:r>
                        <a:rPr lang="zh-CN" altLang="en-US" sz="1600" b="0" u="none">
                          <a:latin typeface="宋体" panose="02010600030101010101" pitchFamily="2" charset="-122"/>
                          <a:ea typeface="宋体" panose="02010600030101010101" pitchFamily="2" charset="-122"/>
                          <a:cs typeface="宋体" panose="02010600030101010101" pitchFamily="2" charset="-122"/>
                        </a:rPr>
                        <a:t>对象、</a:t>
                      </a:r>
                      <a:r>
                        <a:rPr lang="en-US" altLang="zh-CN" sz="1600" b="0" u="none">
                          <a:latin typeface="宋体" panose="02010600030101010101" pitchFamily="2" charset="-122"/>
                          <a:ea typeface="宋体" panose="02010600030101010101" pitchFamily="2" charset="-122"/>
                          <a:cs typeface="宋体" panose="02010600030101010101" pitchFamily="2" charset="-122"/>
                        </a:rPr>
                        <a:t>map</a:t>
                      </a:r>
                      <a:r>
                        <a:rPr lang="zh-CN" altLang="en-US" sz="1600" b="0" u="none">
                          <a:latin typeface="宋体" panose="02010600030101010101" pitchFamily="2" charset="-122"/>
                          <a:ea typeface="宋体" panose="02010600030101010101" pitchFamily="2" charset="-122"/>
                          <a:cs typeface="宋体" panose="02010600030101010101" pitchFamily="2" charset="-122"/>
                        </a:rPr>
                        <a:t>对象、</a:t>
                      </a:r>
                      <a:r>
                        <a:rPr lang="en-US" altLang="zh-CN" sz="1600" b="0" u="none">
                          <a:latin typeface="宋体" panose="02010600030101010101" pitchFamily="2" charset="-122"/>
                          <a:ea typeface="宋体" panose="02010600030101010101" pitchFamily="2" charset="-122"/>
                          <a:cs typeface="宋体" panose="02010600030101010101" pitchFamily="2" charset="-122"/>
                        </a:rPr>
                        <a:t>filter</a:t>
                      </a:r>
                      <a:r>
                        <a:rPr lang="zh-CN" altLang="en-US" sz="1600" b="0" u="none">
                          <a:latin typeface="宋体" panose="02010600030101010101" pitchFamily="2" charset="-122"/>
                          <a:ea typeface="宋体" panose="02010600030101010101" pitchFamily="2" charset="-122"/>
                          <a:cs typeface="宋体" panose="02010600030101010101" pitchFamily="2" charset="-122"/>
                        </a:rPr>
                        <a:t>对象等等</a:t>
                      </a:r>
                      <a:endParaRPr lang="en-US" sz="1600" b="0" u="none">
                        <a:latin typeface="宋体" panose="02010600030101010101" pitchFamily="2" charset="-122"/>
                        <a:ea typeface="宋体" panose="02010600030101010101" pitchFamily="2" charset="-122"/>
                        <a:cs typeface="宋体" panose="02010600030101010101" pitchFamily="2" charset="-122"/>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具有</a:t>
                      </a:r>
                      <a:r>
                        <a:rPr lang="zh-CN" altLang="en-US" sz="1600" b="1" u="none">
                          <a:solidFill>
                            <a:srgbClr val="FF0000"/>
                          </a:solidFill>
                          <a:latin typeface="宋体" panose="02010600030101010101" pitchFamily="2" charset="-122"/>
                          <a:ea typeface="宋体" panose="02010600030101010101" pitchFamily="2" charset="-122"/>
                          <a:cs typeface="宋体" panose="02010600030101010101" pitchFamily="2" charset="-122"/>
                        </a:rPr>
                        <a:t>惰性求值</a:t>
                      </a:r>
                      <a:r>
                        <a:rPr lang="zh-CN" altLang="en-US" sz="1600" b="0" u="none">
                          <a:latin typeface="宋体" panose="02010600030101010101" pitchFamily="2" charset="-122"/>
                          <a:ea typeface="宋体" panose="02010600030101010101" pitchFamily="2" charset="-122"/>
                          <a:cs typeface="宋体" panose="02010600030101010101" pitchFamily="2" charset="-122"/>
                        </a:rPr>
                        <a:t>的特点，除</a:t>
                      </a:r>
                      <a:r>
                        <a:rPr lang="en-US" altLang="zh-CN" sz="1600" b="0" u="none">
                          <a:latin typeface="宋体" panose="02010600030101010101" pitchFamily="2" charset="-122"/>
                          <a:ea typeface="宋体" panose="02010600030101010101" pitchFamily="2" charset="-122"/>
                          <a:cs typeface="宋体" panose="02010600030101010101" pitchFamily="2" charset="-122"/>
                        </a:rPr>
                        <a:t>range</a:t>
                      </a:r>
                      <a:r>
                        <a:rPr lang="zh-CN" altLang="en-US" sz="1600" b="0" u="none">
                          <a:latin typeface="宋体" panose="02010600030101010101" pitchFamily="2" charset="-122"/>
                          <a:ea typeface="宋体" panose="02010600030101010101" pitchFamily="2" charset="-122"/>
                          <a:cs typeface="宋体" panose="02010600030101010101" pitchFamily="2" charset="-122"/>
                        </a:rPr>
                        <a:t>对象之外，其他对象中的元素只能看一次</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r h="890841">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编程单元</a:t>
                      </a:r>
                    </a:p>
                  </a:txBody>
                  <a:tcPr marL="0" marR="0" marT="0" marB="1" anchor="ctr">
                    <a:lnL w="12700" cap="flat" cmpd="sng">
                      <a:solidFill>
                        <a:srgbClr val="080000"/>
                      </a:solidFill>
                      <a:prstDash val="solid"/>
                      <a:headEnd type="none" w="med" len="med"/>
                      <a:tailEnd type="none" w="med" len="med"/>
                    </a:lnL>
                    <a:lnR w="12700"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en-US" altLang="zh-CN" sz="1600" b="0" u="none">
                          <a:latin typeface="Calibri" panose="020F0502020204030204" charset="0"/>
                          <a:ea typeface="Calibri" panose="020F0502020204030204" charset="0"/>
                          <a:cs typeface="Calibri" panose="020F0502020204030204" charset="0"/>
                        </a:rPr>
                        <a:t> </a:t>
                      </a:r>
                    </a:p>
                  </a:txBody>
                  <a:tcPr marL="0" marR="0" marT="0" marB="1" anchor="ctr">
                    <a:lnL w="12700" cap="flat" cmpd="sng">
                      <a:solidFill>
                        <a:srgbClr val="080001"/>
                      </a:solidFill>
                      <a:prstDash val="solid"/>
                      <a:headEnd type="none" w="med" len="med"/>
                      <a:tailEnd type="none" w="med" len="med"/>
                    </a:lnL>
                    <a:lnR w="9525" cap="flat" cmpd="sng">
                      <a:solidFill>
                        <a:srgbClr val="080001"/>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a:latin typeface="Calibri" panose="020F0502020204030204" charset="0"/>
                          <a:ea typeface="Calibri" panose="020F0502020204030204" charset="0"/>
                          <a:cs typeface="Calibri" panose="020F0502020204030204" charset="0"/>
                        </a:rPr>
                        <a:t>函数</a:t>
                      </a:r>
                      <a:r>
                        <a:rPr lang="zh-CN" altLang="en-US" sz="1600" b="0" u="none">
                          <a:latin typeface="宋体" panose="02010600030101010101" pitchFamily="2" charset="-122"/>
                          <a:ea typeface="宋体" panose="02010600030101010101" pitchFamily="2" charset="-122"/>
                          <a:cs typeface="宋体" panose="02010600030101010101" pitchFamily="2" charset="-122"/>
                        </a:rPr>
                        <a:t>（使用</a:t>
                      </a:r>
                      <a:r>
                        <a:rPr lang="en-US" altLang="zh-CN" sz="1600" b="0" u="none">
                          <a:latin typeface="宋体" panose="02010600030101010101" pitchFamily="2" charset="-122"/>
                          <a:ea typeface="宋体" panose="02010600030101010101" pitchFamily="2" charset="-122"/>
                          <a:cs typeface="宋体" panose="02010600030101010101" pitchFamily="2" charset="-122"/>
                        </a:rPr>
                        <a:t>def</a:t>
                      </a:r>
                      <a:r>
                        <a:rPr lang="zh-CN" altLang="en-US" sz="1600" b="0" u="none">
                          <a:latin typeface="宋体" panose="02010600030101010101" pitchFamily="2" charset="-122"/>
                          <a:ea typeface="宋体" panose="02010600030101010101" pitchFamily="2" charset="-122"/>
                          <a:cs typeface="宋体" panose="02010600030101010101" pitchFamily="2" charset="-122"/>
                        </a:rPr>
                        <a:t>定义）</a:t>
                      </a:r>
                    </a:p>
                    <a:p>
                      <a:pPr marL="0" indent="0" algn="l">
                        <a:buNone/>
                      </a:pPr>
                      <a:r>
                        <a:rPr lang="zh-CN" altLang="en-US" sz="1600" b="0" u="none">
                          <a:latin typeface="Calibri" panose="020F0502020204030204" charset="0"/>
                          <a:ea typeface="Calibri" panose="020F0502020204030204" charset="0"/>
                          <a:cs typeface="Calibri" panose="020F0502020204030204" charset="0"/>
                        </a:rPr>
                        <a:t>类</a:t>
                      </a:r>
                      <a:r>
                        <a:rPr lang="zh-CN" altLang="en-US" sz="1600" b="0" u="none">
                          <a:latin typeface="宋体" panose="02010600030101010101" pitchFamily="2" charset="-122"/>
                          <a:ea typeface="宋体" panose="02010600030101010101" pitchFamily="2" charset="-122"/>
                          <a:cs typeface="宋体" panose="02010600030101010101" pitchFamily="2" charset="-122"/>
                        </a:rPr>
                        <a:t>（使用</a:t>
                      </a:r>
                      <a:r>
                        <a:rPr lang="en-US" altLang="zh-CN" sz="1600" b="0" u="none">
                          <a:latin typeface="宋体" panose="02010600030101010101" pitchFamily="2" charset="-122"/>
                          <a:ea typeface="宋体" panose="02010600030101010101" pitchFamily="2" charset="-122"/>
                          <a:cs typeface="宋体" panose="02010600030101010101" pitchFamily="2" charset="-122"/>
                        </a:rPr>
                        <a:t>class</a:t>
                      </a:r>
                      <a:r>
                        <a:rPr lang="zh-CN" altLang="en-US" sz="1600" b="0" u="none">
                          <a:latin typeface="宋体" panose="02010600030101010101" pitchFamily="2" charset="-122"/>
                          <a:ea typeface="宋体" panose="02010600030101010101" pitchFamily="2" charset="-122"/>
                          <a:cs typeface="宋体" panose="02010600030101010101" pitchFamily="2" charset="-122"/>
                        </a:rPr>
                        <a:t>定义）</a:t>
                      </a:r>
                    </a:p>
                    <a:p>
                      <a:pPr marL="0" indent="0" algn="l">
                        <a:buNone/>
                      </a:pPr>
                      <a:r>
                        <a:rPr lang="zh-CN" altLang="en-US" sz="1600" b="0" u="none">
                          <a:latin typeface="宋体" panose="02010600030101010101" pitchFamily="2" charset="-122"/>
                          <a:ea typeface="宋体" panose="02010600030101010101" pitchFamily="2" charset="-122"/>
                          <a:cs typeface="宋体" panose="02010600030101010101" pitchFamily="2" charset="-122"/>
                        </a:rPr>
                        <a:t>模块（类型为</a:t>
                      </a:r>
                      <a:r>
                        <a:rPr lang="en-US" altLang="zh-CN" sz="1600" b="0" u="none">
                          <a:latin typeface="宋体" panose="02010600030101010101" pitchFamily="2" charset="-122"/>
                          <a:ea typeface="宋体" panose="02010600030101010101" pitchFamily="2" charset="-122"/>
                          <a:cs typeface="宋体" panose="02010600030101010101" pitchFamily="2" charset="-122"/>
                        </a:rPr>
                        <a:t>module</a:t>
                      </a:r>
                      <a:r>
                        <a:rPr lang="zh-CN" altLang="en-US" sz="1600" b="0" u="none">
                          <a:latin typeface="宋体" panose="02010600030101010101" pitchFamily="2" charset="-122"/>
                          <a:ea typeface="宋体" panose="02010600030101010101" pitchFamily="2" charset="-122"/>
                          <a:cs typeface="宋体" panose="02010600030101010101" pitchFamily="2" charset="-122"/>
                        </a:rPr>
                        <a:t>）</a:t>
                      </a:r>
                      <a:endParaRPr lang="en-US" sz="1600" b="0" u="none">
                        <a:latin typeface="Calibri" panose="020F0502020204030204" charset="0"/>
                        <a:ea typeface="Calibri" panose="020F0502020204030204" charset="0"/>
                        <a:cs typeface="Calibri" panose="020F0502020204030204" charset="0"/>
                      </a:endParaRPr>
                    </a:p>
                  </a:txBody>
                  <a:tcPr marL="36195" marR="0" marT="0" marB="1" anchor="ctr">
                    <a:lnL w="9525" cap="flat" cmpd="sng">
                      <a:solidFill>
                        <a:srgbClr val="080001"/>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c>
                  <a:txBody>
                    <a:bodyPr/>
                    <a:lstStyle/>
                    <a:p>
                      <a:pPr marL="0" indent="0" algn="l">
                        <a:buNone/>
                      </a:pPr>
                      <a:r>
                        <a:rPr lang="zh-CN" altLang="en-US" sz="1600" b="0" u="none" dirty="0">
                          <a:latin typeface="宋体" panose="02010600030101010101" pitchFamily="2" charset="-122"/>
                          <a:ea typeface="宋体" panose="02010600030101010101" pitchFamily="2" charset="-122"/>
                          <a:cs typeface="宋体" panose="02010600030101010101" pitchFamily="2" charset="-122"/>
                        </a:rPr>
                        <a:t>类和函数都属于</a:t>
                      </a:r>
                      <a:r>
                        <a:rPr lang="zh-CN" altLang="en-US" sz="1600" b="1" u="none" dirty="0">
                          <a:solidFill>
                            <a:srgbClr val="FF0000"/>
                          </a:solidFill>
                          <a:latin typeface="宋体" panose="02010600030101010101" pitchFamily="2" charset="-122"/>
                          <a:ea typeface="宋体" panose="02010600030101010101" pitchFamily="2" charset="-122"/>
                          <a:cs typeface="宋体" panose="02010600030101010101" pitchFamily="2" charset="-122"/>
                        </a:rPr>
                        <a:t>可调用对象</a:t>
                      </a:r>
                      <a:r>
                        <a:rPr lang="zh-CN" altLang="en-US" sz="1600" b="0" u="none" dirty="0">
                          <a:latin typeface="宋体" panose="02010600030101010101" pitchFamily="2" charset="-122"/>
                          <a:ea typeface="宋体" panose="02010600030101010101" pitchFamily="2" charset="-122"/>
                          <a:cs typeface="宋体" panose="02010600030101010101" pitchFamily="2" charset="-122"/>
                        </a:rPr>
                        <a:t>，模块用来集中存放函数、类、常量或其他对象</a:t>
                      </a:r>
                    </a:p>
                  </a:txBody>
                  <a:tcPr marL="36195"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1"/>
                      </a:solidFill>
                      <a:prstDash val="solid"/>
                      <a:headEnd type="none" w="med" len="med"/>
                      <a:tailEnd type="none" w="med" len="med"/>
                    </a:lnT>
                    <a:lnB w="12700" cap="flat" cmpd="sng">
                      <a:solidFill>
                        <a:srgbClr val="080001"/>
                      </a:solidFill>
                      <a:prstDash val="solid"/>
                      <a:headEnd type="none" w="med" len="med"/>
                      <a:tailEnd type="none" w="med" len="med"/>
                    </a:lnB>
                    <a:lnTlToBr>
                      <a:noFill/>
                    </a:lnTlToBr>
                    <a:lnBlToTr>
                      <a:noFill/>
                    </a:lnBlToTr>
                    <a:noFill/>
                  </a:tcPr>
                </a:tc>
              </a:tr>
            </a:tbl>
          </a:graphicData>
        </a:graphic>
      </p:graphicFrame>
      <p:sp>
        <p:nvSpPr>
          <p:cNvPr id="23595" name="Text Box 4"/>
          <p:cNvSpPr txBox="1"/>
          <p:nvPr/>
        </p:nvSpPr>
        <p:spPr>
          <a:xfrm>
            <a:off x="8786813" y="1200467"/>
            <a:ext cx="2097087" cy="365125"/>
          </a:xfrm>
          <a:prstGeom prst="rect">
            <a:avLst/>
          </a:prstGeom>
          <a:noFill/>
          <a:ln w="9525">
            <a:noFill/>
          </a:ln>
        </p:spPr>
        <p:txBody>
          <a:bodyPr wrap="square" anchor="t">
            <a:spAutoFit/>
          </a:bodyPr>
          <a:lstStyle/>
          <a:p>
            <a:pPr algn="r"/>
            <a:r>
              <a:rPr lang="zh-CN" altLang="en-US" dirty="0">
                <a:latin typeface="Arial" panose="020B0604020202020204" pitchFamily="34" charset="0"/>
                <a:ea typeface="宋体" panose="02010600030101010101" pitchFamily="2" charset="-122"/>
              </a:rPr>
              <a:t>续表</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  Python常用内置函数用法精要</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40</a:t>
            </a:fld>
            <a:endParaRPr lang="zh-CN" altLang="en-US"/>
          </a:p>
        </p:txBody>
      </p:sp>
      <p:graphicFrame>
        <p:nvGraphicFramePr>
          <p:cNvPr id="3" name="表格 -1"/>
          <p:cNvGraphicFramePr/>
          <p:nvPr>
            <p:extLst>
              <p:ext uri="{D42A27DB-BD31-4B8C-83A1-F6EECF244321}">
                <p14:modId xmlns:p14="http://schemas.microsoft.com/office/powerpoint/2010/main" val="901907924"/>
              </p:ext>
            </p:extLst>
          </p:nvPr>
        </p:nvGraphicFramePr>
        <p:xfrm>
          <a:off x="876300" y="1548130"/>
          <a:ext cx="9676765" cy="3299461"/>
        </p:xfrm>
        <a:graphic>
          <a:graphicData uri="http://schemas.openxmlformats.org/drawingml/2006/table">
            <a:tbl>
              <a:tblPr firstRow="1" bandRow="1">
                <a:tableStyleId>{5940675A-B579-460E-94D1-54222C63F5DA}</a:tableStyleId>
              </a:tblPr>
              <a:tblGrid>
                <a:gridCol w="3180080"/>
                <a:gridCol w="6496685"/>
              </a:tblGrid>
              <a:tr h="297815">
                <a:tc>
                  <a:txBody>
                    <a:bodyPr/>
                    <a:lstStyle/>
                    <a:p>
                      <a:pPr marL="0" indent="0" algn="ctr">
                        <a:buNone/>
                      </a:pPr>
                      <a:r>
                        <a:rPr lang="zh-CN" altLang="en-US" sz="1800" b="1" u="none" dirty="0">
                          <a:latin typeface="宋体" panose="02010600030101010101" pitchFamily="2" charset="-122"/>
                          <a:ea typeface="宋体" panose="02010600030101010101" pitchFamily="2" charset="-122"/>
                          <a:cs typeface="宋体" panose="02010600030101010101" pitchFamily="2" charset="-122"/>
                        </a:rPr>
                        <a:t>函数</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latin typeface="宋体" panose="02010600030101010101" pitchFamily="2" charset="-122"/>
                          <a:ea typeface="宋体" panose="02010600030101010101" pitchFamily="2" charset="-122"/>
                          <a:cs typeface="宋体" panose="02010600030101010101" pitchFamily="2" charset="-122"/>
                        </a:rPr>
                        <a:t>功能简要说明</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401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round(x [, </a:t>
                      </a:r>
                      <a:r>
                        <a:rPr lang="zh-CN" altLang="en-US"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小数位数</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endParaRPr lang="zh-CN" altLang="en-US" sz="1800" b="0" u="none" dirty="0">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对</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进行四舍五入，若不指定小数位数，则返回整数</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19785">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sorted(</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iterable</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 key=None, reverse=False)</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返回排序后的列表，其中</a:t>
                      </a:r>
                      <a:r>
                        <a:rPr lang="en-US" altLang="zh-CN" sz="1800" b="0" u="none">
                          <a:latin typeface="宋体" panose="02010600030101010101" pitchFamily="2" charset="-122"/>
                          <a:ea typeface="宋体" panose="02010600030101010101" pitchFamily="2" charset="-122"/>
                          <a:cs typeface="宋体" panose="02010600030101010101" pitchFamily="2" charset="-122"/>
                        </a:rPr>
                        <a:t>iterable</a:t>
                      </a:r>
                      <a:r>
                        <a:rPr lang="zh-CN" altLang="en-US" sz="1800" b="0" u="none">
                          <a:latin typeface="宋体" panose="02010600030101010101" pitchFamily="2" charset="-122"/>
                          <a:ea typeface="宋体" panose="02010600030101010101" pitchFamily="2" charset="-122"/>
                          <a:cs typeface="宋体" panose="02010600030101010101" pitchFamily="2" charset="-122"/>
                        </a:rPr>
                        <a:t>表示要排序的序列或迭代对象，</a:t>
                      </a:r>
                      <a:r>
                        <a:rPr lang="en-US" altLang="zh-CN" sz="1800" b="0" u="none">
                          <a:latin typeface="宋体" panose="02010600030101010101" pitchFamily="2" charset="-122"/>
                          <a:ea typeface="宋体" panose="02010600030101010101" pitchFamily="2" charset="-122"/>
                          <a:cs typeface="宋体" panose="02010600030101010101" pitchFamily="2" charset="-122"/>
                        </a:rPr>
                        <a:t>key</a:t>
                      </a:r>
                      <a:r>
                        <a:rPr lang="zh-CN" altLang="en-US" sz="1800" b="0" u="none">
                          <a:latin typeface="宋体" panose="02010600030101010101" pitchFamily="2" charset="-122"/>
                          <a:ea typeface="宋体" panose="02010600030101010101" pitchFamily="2" charset="-122"/>
                          <a:cs typeface="宋体" panose="02010600030101010101" pitchFamily="2" charset="-122"/>
                        </a:rPr>
                        <a:t>用来指定排序规则或依据，</a:t>
                      </a:r>
                      <a:r>
                        <a:rPr lang="en-US" altLang="zh-CN" sz="1800" b="0" u="none">
                          <a:latin typeface="宋体" panose="02010600030101010101" pitchFamily="2" charset="-122"/>
                          <a:ea typeface="宋体" panose="02010600030101010101" pitchFamily="2" charset="-122"/>
                          <a:cs typeface="宋体" panose="02010600030101010101" pitchFamily="2" charset="-122"/>
                        </a:rPr>
                        <a:t>reverse</a:t>
                      </a:r>
                      <a:r>
                        <a:rPr lang="zh-CN" altLang="en-US" sz="1800" b="0" u="none">
                          <a:latin typeface="宋体" panose="02010600030101010101" pitchFamily="2" charset="-122"/>
                          <a:ea typeface="宋体" panose="02010600030101010101" pitchFamily="2" charset="-122"/>
                          <a:cs typeface="宋体" panose="02010600030101010101" pitchFamily="2" charset="-122"/>
                        </a:rPr>
                        <a:t>用来指定升序或降序。该函数不改变</a:t>
                      </a:r>
                      <a:r>
                        <a:rPr lang="en-US" altLang="zh-CN" sz="1800" b="0" u="none">
                          <a:latin typeface="宋体" panose="02010600030101010101" pitchFamily="2" charset="-122"/>
                          <a:ea typeface="宋体" panose="02010600030101010101" pitchFamily="2" charset="-122"/>
                          <a:cs typeface="宋体" panose="02010600030101010101" pitchFamily="2" charset="-122"/>
                        </a:rPr>
                        <a:t>iterable</a:t>
                      </a:r>
                      <a:r>
                        <a:rPr lang="zh-CN" altLang="en-US" sz="1800" b="0" u="none">
                          <a:latin typeface="宋体" panose="02010600030101010101" pitchFamily="2" charset="-122"/>
                          <a:ea typeface="宋体" panose="02010600030101010101" pitchFamily="2" charset="-122"/>
                          <a:cs typeface="宋体" panose="02010600030101010101" pitchFamily="2" charset="-122"/>
                        </a:rPr>
                        <a:t>内任何元素的顺序</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2740">
                <a:tc>
                  <a:txBody>
                    <a:bodyPr/>
                    <a:lstStyle/>
                    <a:p>
                      <a:pPr marL="0" indent="0" algn="l">
                        <a:buNone/>
                      </a:pP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str</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把对象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直接转换为字符串</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147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sum(x, start=0)</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返回序列</a:t>
                      </a:r>
                      <a:r>
                        <a:rPr lang="en-US" altLang="zh-CN" sz="1800" b="0" u="none">
                          <a:latin typeface="宋体" panose="02010600030101010101" pitchFamily="2" charset="-122"/>
                          <a:ea typeface="宋体" panose="02010600030101010101" pitchFamily="2" charset="-122"/>
                          <a:cs typeface="宋体" panose="02010600030101010101" pitchFamily="2" charset="-122"/>
                        </a:rPr>
                        <a:t>x</a:t>
                      </a:r>
                      <a:r>
                        <a:rPr lang="zh-CN" altLang="en-US" sz="1800" b="0" u="none">
                          <a:latin typeface="宋体" panose="02010600030101010101" pitchFamily="2" charset="-122"/>
                          <a:ea typeface="宋体" panose="02010600030101010101" pitchFamily="2" charset="-122"/>
                          <a:cs typeface="宋体" panose="02010600030101010101" pitchFamily="2" charset="-122"/>
                        </a:rPr>
                        <a:t>中所有元素之和，返回</a:t>
                      </a:r>
                      <a:r>
                        <a:rPr lang="en-US" altLang="zh-CN" sz="1800" b="0" u="none">
                          <a:latin typeface="宋体" panose="02010600030101010101" pitchFamily="2" charset="-122"/>
                          <a:ea typeface="宋体" panose="02010600030101010101" pitchFamily="2" charset="-122"/>
                          <a:cs typeface="宋体" panose="02010600030101010101" pitchFamily="2" charset="-122"/>
                        </a:rPr>
                        <a:t>start+sum(x)</a:t>
                      </a:r>
                      <a:endParaRPr lang="zh-CN" altLang="en-US" sz="1800" b="0" u="none">
                        <a:latin typeface="宋体" panose="02010600030101010101" pitchFamily="2" charset="-122"/>
                        <a:ea typeface="宋体" panose="02010600030101010101" pitchFamily="2" charset="-122"/>
                        <a:cs typeface="宋体" panose="02010600030101010101" pitchFamily="2" charset="-122"/>
                      </a:endParaRP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2740">
                <a:tc>
                  <a:txBody>
                    <a:bodyPr/>
                    <a:lstStyle/>
                    <a:p>
                      <a:pPr marL="0" indent="0" algn="l">
                        <a:buNone/>
                      </a:pP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type(</a:t>
                      </a:r>
                      <a:r>
                        <a:rPr lang="en-US" altLang="zh-CN" sz="1800" b="0" u="none" dirty="0" err="1">
                          <a:solidFill>
                            <a:srgbClr val="FF0000"/>
                          </a:solidFill>
                          <a:latin typeface="宋体" panose="02010600030101010101" pitchFamily="2" charset="-122"/>
                          <a:ea typeface="宋体" panose="02010600030101010101" pitchFamily="2" charset="-122"/>
                          <a:cs typeface="宋体" panose="02010600030101010101" pitchFamily="2" charset="-122"/>
                        </a:rPr>
                        <a:t>obj</a:t>
                      </a:r>
                      <a:r>
                        <a:rPr lang="en-US" altLang="zh-CN" sz="1800" b="0" u="none" dirty="0">
                          <a:solidFill>
                            <a:srgbClr val="FF0000"/>
                          </a:solidFill>
                          <a:latin typeface="宋体" panose="02010600030101010101" pitchFamily="2" charset="-122"/>
                          <a:ea typeface="宋体" panose="02010600030101010101" pitchFamily="2" charset="-122"/>
                          <a:cs typeface="宋体" panose="02010600030101010101" pitchFamily="2" charset="-122"/>
                        </a:rPr>
                        <a:t>)</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返回对象</a:t>
                      </a:r>
                      <a:r>
                        <a:rPr lang="en-US" altLang="zh-CN" sz="1800" b="0" u="none">
                          <a:latin typeface="宋体" panose="02010600030101010101" pitchFamily="2" charset="-122"/>
                          <a:ea typeface="宋体" panose="02010600030101010101" pitchFamily="2" charset="-122"/>
                          <a:cs typeface="宋体" panose="02010600030101010101" pitchFamily="2" charset="-122"/>
                        </a:rPr>
                        <a:t>obj</a:t>
                      </a:r>
                      <a:r>
                        <a:rPr lang="zh-CN" altLang="en-US" sz="1800" b="0" u="none">
                          <a:latin typeface="宋体" panose="02010600030101010101" pitchFamily="2" charset="-122"/>
                          <a:ea typeface="宋体" panose="02010600030101010101" pitchFamily="2" charset="-122"/>
                          <a:cs typeface="宋体" panose="02010600030101010101" pitchFamily="2" charset="-122"/>
                        </a:rPr>
                        <a:t>的类型</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47725">
                <a:tc>
                  <a:txBody>
                    <a:bodyPr/>
                    <a:lstStyle/>
                    <a:p>
                      <a:pPr marL="0" indent="0" algn="l">
                        <a:buNone/>
                      </a:pPr>
                      <a:r>
                        <a:rPr lang="en-US" altLang="zh-CN" sz="1800" b="0" u="none" dirty="0">
                          <a:latin typeface="宋体" panose="02010600030101010101" pitchFamily="2" charset="-122"/>
                          <a:ea typeface="宋体" panose="02010600030101010101" pitchFamily="2" charset="-122"/>
                          <a:cs typeface="宋体" panose="02010600030101010101" pitchFamily="2" charset="-122"/>
                        </a:rPr>
                        <a:t>zip(seq1 [, seq2 [...]])</a:t>
                      </a:r>
                    </a:p>
                  </a:txBody>
                  <a:tcPr marL="7175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0" u="none">
                          <a:latin typeface="宋体" panose="02010600030101010101" pitchFamily="2" charset="-122"/>
                          <a:ea typeface="宋体" panose="02010600030101010101" pitchFamily="2" charset="-122"/>
                          <a:cs typeface="宋体" panose="02010600030101010101" pitchFamily="2" charset="-122"/>
                        </a:rPr>
                        <a:t>返回</a:t>
                      </a:r>
                      <a:r>
                        <a:rPr lang="en-US" altLang="zh-CN" sz="1800" b="0" u="none">
                          <a:latin typeface="宋体" panose="02010600030101010101" pitchFamily="2" charset="-122"/>
                          <a:ea typeface="宋体" panose="02010600030101010101" pitchFamily="2" charset="-122"/>
                          <a:cs typeface="宋体" panose="02010600030101010101" pitchFamily="2" charset="-122"/>
                        </a:rPr>
                        <a:t>zip</a:t>
                      </a:r>
                      <a:r>
                        <a:rPr lang="zh-CN" altLang="en-US" sz="1800" b="0" u="none">
                          <a:latin typeface="宋体" panose="02010600030101010101" pitchFamily="2" charset="-122"/>
                          <a:ea typeface="宋体" panose="02010600030101010101" pitchFamily="2" charset="-122"/>
                          <a:cs typeface="宋体" panose="02010600030101010101" pitchFamily="2" charset="-122"/>
                        </a:rPr>
                        <a:t>对象，其中元素为</a:t>
                      </a:r>
                      <a:r>
                        <a:rPr lang="en-US" altLang="zh-CN" sz="1800" b="0" u="none">
                          <a:latin typeface="宋体" panose="02010600030101010101" pitchFamily="2" charset="-122"/>
                          <a:ea typeface="宋体" panose="02010600030101010101" pitchFamily="2" charset="-122"/>
                          <a:cs typeface="宋体" panose="02010600030101010101" pitchFamily="2" charset="-122"/>
                        </a:rPr>
                        <a:t>(seq1[i], seq2[i], ...)</a:t>
                      </a:r>
                      <a:r>
                        <a:rPr lang="zh-CN" altLang="en-US" sz="1800" b="0" u="none">
                          <a:latin typeface="宋体" panose="02010600030101010101" pitchFamily="2" charset="-122"/>
                          <a:ea typeface="宋体" panose="02010600030101010101" pitchFamily="2" charset="-122"/>
                          <a:cs typeface="宋体" panose="02010600030101010101" pitchFamily="2" charset="-122"/>
                        </a:rPr>
                        <a:t>形式的元组，最终结果中包含的元素个数取决于所有参数序列或可迭代对象中最短的那个</a:t>
                      </a:r>
                    </a:p>
                  </a:txBody>
                  <a:tcPr marL="7175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5563" name="文本框 2"/>
          <p:cNvSpPr txBox="1"/>
          <p:nvPr/>
        </p:nvSpPr>
        <p:spPr>
          <a:xfrm>
            <a:off x="9231948" y="1181100"/>
            <a:ext cx="1320800" cy="366713"/>
          </a:xfrm>
          <a:prstGeom prst="rect">
            <a:avLst/>
          </a:prstGeom>
          <a:noFill/>
          <a:ln w="9525">
            <a:noFill/>
          </a:ln>
        </p:spPr>
        <p:txBody>
          <a:bodyPr wrap="square" anchor="t">
            <a:spAutoFit/>
          </a:bodyPr>
          <a:lstStyle/>
          <a:p>
            <a:pPr algn="r"/>
            <a:r>
              <a:rPr lang="zh-CN" altLang="en-US">
                <a:solidFill>
                  <a:srgbClr val="FF0000"/>
                </a:solidFill>
                <a:latin typeface="Arial" panose="020B0604020202020204" pitchFamily="34" charset="0"/>
                <a:ea typeface="宋体" panose="02010600030101010101" pitchFamily="2" charset="-122"/>
              </a:rPr>
              <a:t>续表</a:t>
            </a:r>
            <a:r>
              <a:rPr lang="en-US" altLang="zh-CN">
                <a:solidFill>
                  <a:srgbClr val="FF0000"/>
                </a:solidFill>
                <a:latin typeface="Arial" panose="020B0604020202020204" pitchFamily="34" charset="0"/>
                <a:ea typeface="宋体" panose="02010600030101010101" pitchFamily="2" charset="-122"/>
              </a:rPr>
              <a:t>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2.3.1  类型转换与类型判断</a:t>
            </a:r>
          </a:p>
        </p:txBody>
      </p:sp>
      <p:sp>
        <p:nvSpPr>
          <p:cNvPr id="3" name="Content Placeholder 2"/>
          <p:cNvSpPr>
            <a:spLocks noGrp="1"/>
          </p:cNvSpPr>
          <p:nvPr>
            <p:ph idx="1"/>
          </p:nvPr>
        </p:nvSpPr>
        <p:spPr/>
        <p:txBody>
          <a:bodyPr/>
          <a:lstStyle/>
          <a:p>
            <a:pPr>
              <a:buFont typeface="Wingdings" panose="05000000000000000000" charset="0"/>
              <a:buChar char=""/>
            </a:pPr>
            <a:r>
              <a:rPr lang="en-US" sz="2400"/>
              <a:t>内置函数bin()、oct()、hex()用来将整数转换为二进制、八进制和十六进制形式，这三个函数都</a:t>
            </a:r>
            <a:r>
              <a:rPr lang="en-US" sz="2400">
                <a:solidFill>
                  <a:srgbClr val="FF0000"/>
                </a:solidFill>
              </a:rPr>
              <a:t>要求参数必须为整数</a:t>
            </a:r>
            <a:r>
              <a:rPr lang="en-US" sz="2400"/>
              <a:t>。</a:t>
            </a:r>
          </a:p>
          <a:p>
            <a:pPr marL="0" indent="0">
              <a:buNone/>
            </a:pPr>
            <a:endParaRPr lang="en-US" sz="2000">
              <a:latin typeface="Consolas" panose="020B0609020204030204" charset="0"/>
            </a:endParaRPr>
          </a:p>
          <a:p>
            <a:pPr marL="0" indent="0">
              <a:buNone/>
            </a:pPr>
            <a:r>
              <a:rPr lang="en-US" sz="2000">
                <a:latin typeface="Consolas" panose="020B0609020204030204" charset="0"/>
              </a:rPr>
              <a:t>&gt;&gt;&gt; bin(555)                      #把数字转换为二进制串</a:t>
            </a:r>
          </a:p>
          <a:p>
            <a:pPr marL="0" indent="0">
              <a:buNone/>
            </a:pPr>
            <a:r>
              <a:rPr lang="en-US" sz="2000">
                <a:solidFill>
                  <a:srgbClr val="00B0F0"/>
                </a:solidFill>
                <a:latin typeface="Consolas" panose="020B0609020204030204" charset="0"/>
              </a:rPr>
              <a:t>'0b1000101011'</a:t>
            </a:r>
          </a:p>
          <a:p>
            <a:pPr marL="0" indent="0">
              <a:buNone/>
            </a:pPr>
            <a:r>
              <a:rPr lang="en-US" sz="2000">
                <a:latin typeface="Consolas" panose="020B0609020204030204" charset="0"/>
              </a:rPr>
              <a:t>&gt;&gt;&gt; oct(555)                      #转换为八进制串</a:t>
            </a:r>
          </a:p>
          <a:p>
            <a:pPr marL="0" indent="0">
              <a:buNone/>
            </a:pPr>
            <a:r>
              <a:rPr lang="en-US" sz="2000">
                <a:solidFill>
                  <a:srgbClr val="00B0F0"/>
                </a:solidFill>
                <a:latin typeface="Consolas" panose="020B0609020204030204" charset="0"/>
              </a:rPr>
              <a:t>'0o1053'</a:t>
            </a:r>
          </a:p>
          <a:p>
            <a:pPr marL="0" indent="0">
              <a:buNone/>
            </a:pPr>
            <a:r>
              <a:rPr lang="en-US" sz="2000">
                <a:latin typeface="Consolas" panose="020B0609020204030204" charset="0"/>
              </a:rPr>
              <a:t>&gt;&gt;&gt; hex(555)                      #转换为十六进制串</a:t>
            </a:r>
          </a:p>
          <a:p>
            <a:pPr marL="0" indent="0">
              <a:buNone/>
            </a:pPr>
            <a:r>
              <a:rPr lang="en-US" sz="2000">
                <a:solidFill>
                  <a:srgbClr val="00B0F0"/>
                </a:solidFill>
                <a:latin typeface="Consolas" panose="020B0609020204030204" charset="0"/>
              </a:rPr>
              <a:t>'0x22b'</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41</a:t>
            </a:fld>
            <a:endParaRPr lang="zh-CN"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2.3.1  类型转换与类型判断</a:t>
            </a:r>
            <a:endParaRPr lang="en-US"/>
          </a:p>
        </p:txBody>
      </p:sp>
      <p:sp>
        <p:nvSpPr>
          <p:cNvPr id="3" name="Content Placeholder 2"/>
          <p:cNvSpPr>
            <a:spLocks noGrp="1"/>
          </p:cNvSpPr>
          <p:nvPr>
            <p:ph idx="1"/>
          </p:nvPr>
        </p:nvSpPr>
        <p:spPr>
          <a:xfrm>
            <a:off x="838200" y="1321435"/>
            <a:ext cx="10948035" cy="4639945"/>
          </a:xfrm>
        </p:spPr>
        <p:txBody>
          <a:bodyPr>
            <a:normAutofit/>
          </a:bodyPr>
          <a:lstStyle/>
          <a:p>
            <a:pPr fontAlgn="auto">
              <a:lnSpc>
                <a:spcPct val="100000"/>
              </a:lnSpc>
              <a:spcBef>
                <a:spcPts val="0"/>
              </a:spcBef>
              <a:buFont typeface="Wingdings" panose="05000000000000000000" charset="0"/>
              <a:buChar char=""/>
            </a:pPr>
            <a:r>
              <a:rPr lang="en-US" sz="2400" dirty="0" err="1"/>
              <a:t>内置函数float</a:t>
            </a:r>
            <a:r>
              <a:rPr lang="en-US" sz="2400" dirty="0"/>
              <a:t>()</a:t>
            </a:r>
            <a:r>
              <a:rPr lang="en-US" sz="2400" dirty="0" err="1"/>
              <a:t>用来将其他类型数据转换为实数，complex</a:t>
            </a:r>
            <a:r>
              <a:rPr lang="en-US" sz="2400" dirty="0"/>
              <a:t>()</a:t>
            </a:r>
            <a:r>
              <a:rPr lang="en-US" sz="2400" dirty="0" err="1"/>
              <a:t>可以用来生成复数</a:t>
            </a:r>
            <a:r>
              <a:rPr lang="en-US" sz="2400" dirty="0"/>
              <a:t>。</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float(3)                       #</a:t>
            </a:r>
            <a:r>
              <a:rPr lang="en-US" sz="2000" dirty="0" err="1">
                <a:latin typeface="Consolas" panose="020B0609020204030204" charset="0"/>
              </a:rPr>
              <a:t>把整数转换为实数</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3.0</a:t>
            </a:r>
          </a:p>
          <a:p>
            <a:pPr marL="0" indent="0" fontAlgn="auto">
              <a:lnSpc>
                <a:spcPct val="100000"/>
              </a:lnSpc>
              <a:spcBef>
                <a:spcPts val="0"/>
              </a:spcBef>
              <a:buNone/>
            </a:pPr>
            <a:r>
              <a:rPr lang="en-US" sz="2000" dirty="0">
                <a:latin typeface="Consolas" panose="020B0609020204030204" charset="0"/>
              </a:rPr>
              <a:t>&gt;&gt;&gt; float('3.5')                   #</a:t>
            </a:r>
            <a:r>
              <a:rPr lang="en-US" sz="2000" dirty="0" err="1">
                <a:latin typeface="Consolas" panose="020B0609020204030204" charset="0"/>
              </a:rPr>
              <a:t>把数字字符串转换为实数</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3.5</a:t>
            </a:r>
          </a:p>
          <a:p>
            <a:pPr marL="0" indent="0" fontAlgn="auto">
              <a:lnSpc>
                <a:spcPct val="100000"/>
              </a:lnSpc>
              <a:spcBef>
                <a:spcPts val="0"/>
              </a:spcBef>
              <a:buNone/>
            </a:pPr>
            <a:r>
              <a:rPr lang="en-US" sz="2000" dirty="0">
                <a:latin typeface="Consolas" panose="020B0609020204030204" charset="0"/>
              </a:rPr>
              <a:t>&gt;&gt;&gt; float('</a:t>
            </a:r>
            <a:r>
              <a:rPr lang="en-US" sz="2000" dirty="0" err="1">
                <a:latin typeface="Consolas" panose="020B0609020204030204" charset="0"/>
              </a:rPr>
              <a:t>inf</a:t>
            </a:r>
            <a:r>
              <a:rPr lang="en-US" sz="2000" dirty="0">
                <a:latin typeface="Consolas" panose="020B0609020204030204" charset="0"/>
              </a:rPr>
              <a:t>')                   #</a:t>
            </a:r>
            <a:r>
              <a:rPr lang="en-US" sz="2000" dirty="0" err="1">
                <a:latin typeface="Consolas" panose="020B0609020204030204" charset="0"/>
              </a:rPr>
              <a:t>无穷大，其中inf不区分大小写</a:t>
            </a:r>
            <a:endParaRPr lang="en-US" sz="2000" dirty="0">
              <a:latin typeface="Consolas" panose="020B0609020204030204" charset="0"/>
            </a:endParaRPr>
          </a:p>
          <a:p>
            <a:pPr marL="0" indent="0" fontAlgn="auto">
              <a:lnSpc>
                <a:spcPct val="100000"/>
              </a:lnSpc>
              <a:spcBef>
                <a:spcPts val="0"/>
              </a:spcBef>
              <a:buNone/>
            </a:pPr>
            <a:r>
              <a:rPr lang="en-US" sz="2000" dirty="0" err="1">
                <a:solidFill>
                  <a:srgbClr val="00B0F0"/>
                </a:solidFill>
                <a:latin typeface="Consolas" panose="020B0609020204030204" charset="0"/>
              </a:rPr>
              <a:t>inf</a:t>
            </a:r>
            <a:endParaRPr lang="en-US" sz="2000" dirty="0">
              <a:solidFill>
                <a:srgbClr val="00B0F0"/>
              </a:solidFill>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complex(3)                     #</a:t>
            </a:r>
            <a:r>
              <a:rPr lang="en-US" sz="2000" dirty="0" err="1">
                <a:latin typeface="Consolas" panose="020B0609020204030204" charset="0"/>
              </a:rPr>
              <a:t>指定实部</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(3+0j)</a:t>
            </a:r>
          </a:p>
          <a:p>
            <a:pPr marL="0" indent="0" fontAlgn="auto">
              <a:lnSpc>
                <a:spcPct val="100000"/>
              </a:lnSpc>
              <a:spcBef>
                <a:spcPts val="0"/>
              </a:spcBef>
              <a:buNone/>
            </a:pPr>
            <a:r>
              <a:rPr lang="en-US" sz="2000" dirty="0">
                <a:latin typeface="Consolas" panose="020B0609020204030204" charset="0"/>
              </a:rPr>
              <a:t>&gt;&gt;&gt; complex(3, 5)                  #</a:t>
            </a:r>
            <a:r>
              <a:rPr lang="en-US" sz="2000" dirty="0" err="1">
                <a:latin typeface="Consolas" panose="020B0609020204030204" charset="0"/>
              </a:rPr>
              <a:t>指定实部和虚部</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(3+5j)</a:t>
            </a:r>
          </a:p>
          <a:p>
            <a:pPr marL="0" indent="0" fontAlgn="auto">
              <a:lnSpc>
                <a:spcPct val="100000"/>
              </a:lnSpc>
              <a:spcBef>
                <a:spcPts val="0"/>
              </a:spcBef>
              <a:buNone/>
            </a:pPr>
            <a:r>
              <a:rPr lang="en-US" sz="2000" dirty="0">
                <a:latin typeface="Consolas" panose="020B0609020204030204" charset="0"/>
              </a:rPr>
              <a:t>&gt;&gt;&gt; complex('</a:t>
            </a:r>
            <a:r>
              <a:rPr lang="en-US" sz="2000" dirty="0" err="1">
                <a:latin typeface="Consolas" panose="020B0609020204030204" charset="0"/>
              </a:rPr>
              <a:t>inf</a:t>
            </a:r>
            <a:r>
              <a:rPr lang="en-US" sz="2000" dirty="0">
                <a:latin typeface="Consolas" panose="020B0609020204030204" charset="0"/>
              </a:rPr>
              <a:t>')                 #</a:t>
            </a:r>
            <a:r>
              <a:rPr lang="en-US" sz="2000" dirty="0" err="1">
                <a:latin typeface="Consolas" panose="020B0609020204030204" charset="0"/>
              </a:rPr>
              <a:t>无穷大</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(inf+0j)</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42</a:t>
            </a:fld>
            <a:endParaRPr lang="zh-CN"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2.3.1  类型转换与类型判断</a:t>
            </a:r>
            <a:endParaRPr lang="en-US"/>
          </a:p>
        </p:txBody>
      </p:sp>
      <p:sp>
        <p:nvSpPr>
          <p:cNvPr id="3" name="Content Placeholder 2"/>
          <p:cNvSpPr>
            <a:spLocks noGrp="1"/>
          </p:cNvSpPr>
          <p:nvPr>
            <p:ph idx="1"/>
          </p:nvPr>
        </p:nvSpPr>
        <p:spPr>
          <a:xfrm>
            <a:off x="838200" y="1321435"/>
            <a:ext cx="10803255" cy="5100320"/>
          </a:xfrm>
        </p:spPr>
        <p:txBody>
          <a:bodyPr>
            <a:normAutofit/>
          </a:bodyPr>
          <a:lstStyle/>
          <a:p>
            <a:pPr fontAlgn="auto">
              <a:lnSpc>
                <a:spcPct val="100000"/>
              </a:lnSpc>
              <a:spcBef>
                <a:spcPts val="0"/>
              </a:spcBef>
              <a:buFont typeface="Wingdings" panose="05000000000000000000" charset="0"/>
              <a:buChar char=""/>
            </a:pPr>
            <a:r>
              <a:rPr lang="en-US" sz="2400" dirty="0" err="1"/>
              <a:t>ord</a:t>
            </a:r>
            <a:r>
              <a:rPr lang="en-US" sz="2400" dirty="0"/>
              <a:t>()</a:t>
            </a:r>
            <a:r>
              <a:rPr lang="en-US" sz="2400" dirty="0" err="1"/>
              <a:t>和chr</a:t>
            </a:r>
            <a:r>
              <a:rPr lang="en-US" sz="2400" dirty="0"/>
              <a:t>()</a:t>
            </a:r>
            <a:r>
              <a:rPr lang="en-US" sz="2400" dirty="0" err="1"/>
              <a:t>是一对功能相反的函数，ord</a:t>
            </a:r>
            <a:r>
              <a:rPr lang="en-US" sz="2400" dirty="0"/>
              <a:t>()</a:t>
            </a:r>
            <a:r>
              <a:rPr lang="en-US" sz="2400" dirty="0" err="1"/>
              <a:t>用来返回单个字符的Unicode码，而chr</a:t>
            </a:r>
            <a:r>
              <a:rPr lang="en-US" sz="2400" dirty="0"/>
              <a:t>()</a:t>
            </a:r>
            <a:r>
              <a:rPr lang="en-US" sz="2400" dirty="0" err="1"/>
              <a:t>则用来返回Unicode编码对应的字符，str</a:t>
            </a:r>
            <a:r>
              <a:rPr lang="en-US" sz="2400" dirty="0"/>
              <a:t>()</a:t>
            </a:r>
            <a:r>
              <a:rPr lang="en-US" sz="2400" dirty="0" err="1"/>
              <a:t>则直接将其任意类型参数转换为字符串</a:t>
            </a:r>
            <a:r>
              <a:rPr lang="en-US" sz="2400" dirty="0"/>
              <a:t>。</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ord</a:t>
            </a:r>
            <a:r>
              <a:rPr lang="en-US" sz="1800" dirty="0">
                <a:latin typeface="Consolas" panose="020B0609020204030204" charset="0"/>
              </a:rPr>
              <a:t>('a')           #</a:t>
            </a:r>
            <a:r>
              <a:rPr lang="en-US" sz="1800" dirty="0" err="1">
                <a:latin typeface="Consolas" panose="020B0609020204030204" charset="0"/>
              </a:rPr>
              <a:t>查看指定字符的Unicode编码</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97</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chr</a:t>
            </a:r>
            <a:r>
              <a:rPr lang="en-US" sz="1800" dirty="0">
                <a:latin typeface="Consolas" panose="020B0609020204030204" charset="0"/>
              </a:rPr>
              <a:t>(65)            #返回数字65对应的字符</a:t>
            </a:r>
          </a:p>
          <a:p>
            <a:pPr marL="0" indent="0" fontAlgn="auto">
              <a:lnSpc>
                <a:spcPct val="100000"/>
              </a:lnSpc>
              <a:spcBef>
                <a:spcPts val="0"/>
              </a:spcBef>
              <a:buNone/>
            </a:pPr>
            <a:r>
              <a:rPr lang="en-US" sz="1800" dirty="0">
                <a:solidFill>
                  <a:srgbClr val="00B0F0"/>
                </a:solidFill>
                <a:latin typeface="Consolas" panose="020B0609020204030204" charset="0"/>
              </a:rPr>
              <a:t>'A'</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chr</a:t>
            </a:r>
            <a:r>
              <a:rPr lang="en-US" sz="1800" dirty="0">
                <a:latin typeface="Consolas" panose="020B0609020204030204" charset="0"/>
              </a:rPr>
              <a:t>(</a:t>
            </a:r>
            <a:r>
              <a:rPr lang="en-US" sz="1800" dirty="0" err="1">
                <a:latin typeface="Consolas" panose="020B0609020204030204" charset="0"/>
              </a:rPr>
              <a:t>ord</a:t>
            </a:r>
            <a:r>
              <a:rPr lang="en-US" sz="1800" dirty="0">
                <a:latin typeface="Consolas" panose="020B0609020204030204" charset="0"/>
              </a:rPr>
              <a:t>('A')+1)    #</a:t>
            </a:r>
            <a:r>
              <a:rPr lang="en-US" sz="1800" dirty="0" err="1">
                <a:latin typeface="Consolas" panose="020B0609020204030204" charset="0"/>
              </a:rPr>
              <a:t>Python不允许字符串和数字之间的加法操作</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'B'</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chr</a:t>
            </a:r>
            <a:r>
              <a:rPr lang="en-US" sz="1800" dirty="0">
                <a:latin typeface="Consolas" panose="020B0609020204030204" charset="0"/>
              </a:rPr>
              <a:t>(</a:t>
            </a:r>
            <a:r>
              <a:rPr lang="en-US" sz="1800" dirty="0" err="1">
                <a:latin typeface="Consolas" panose="020B0609020204030204" charset="0"/>
              </a:rPr>
              <a:t>ord</a:t>
            </a:r>
            <a:r>
              <a:rPr lang="en-US" sz="1800" dirty="0">
                <a:latin typeface="Consolas" panose="020B0609020204030204" charset="0"/>
              </a:rPr>
              <a:t>('国')+1)   #</a:t>
            </a:r>
            <a:r>
              <a:rPr lang="en-US" sz="1800" dirty="0" err="1">
                <a:latin typeface="Consolas" panose="020B0609020204030204" charset="0"/>
              </a:rPr>
              <a:t>支持中文</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'图'</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ord</a:t>
            </a:r>
            <a:r>
              <a:rPr lang="en-US" sz="1800" dirty="0">
                <a:latin typeface="Consolas" panose="020B0609020204030204" charset="0"/>
              </a:rPr>
              <a:t>('董')          #</a:t>
            </a:r>
            <a:r>
              <a:rPr lang="en-US" sz="1800" dirty="0" err="1">
                <a:latin typeface="Consolas" panose="020B0609020204030204" charset="0"/>
              </a:rPr>
              <a:t>这个用法仅适用于Python</a:t>
            </a:r>
            <a:r>
              <a:rPr lang="en-US" sz="1800" dirty="0">
                <a:latin typeface="Consolas" panose="020B0609020204030204" charset="0"/>
              </a:rPr>
              <a:t> 3.x</a:t>
            </a:r>
          </a:p>
          <a:p>
            <a:pPr marL="0" indent="0" fontAlgn="auto">
              <a:lnSpc>
                <a:spcPct val="100000"/>
              </a:lnSpc>
              <a:spcBef>
                <a:spcPts val="0"/>
              </a:spcBef>
              <a:buNone/>
            </a:pPr>
            <a:r>
              <a:rPr lang="en-US" sz="1800" dirty="0">
                <a:solidFill>
                  <a:srgbClr val="00B0F0"/>
                </a:solidFill>
                <a:latin typeface="Consolas" panose="020B0609020204030204" charset="0"/>
              </a:rPr>
              <a:t>33891</a:t>
            </a:r>
          </a:p>
          <a:p>
            <a:pPr marL="0" indent="0" fontAlgn="auto">
              <a:lnSpc>
                <a:spcPct val="100000"/>
              </a:lnSpc>
              <a:spcBef>
                <a:spcPts val="0"/>
              </a:spcBef>
              <a:buNone/>
            </a:pPr>
            <a:endParaRPr lang="en-US" sz="1800" dirty="0">
              <a:solidFill>
                <a:srgbClr val="00B0F0"/>
              </a:solidFill>
              <a:latin typeface="Consolas" panose="020B0609020204030204" charset="0"/>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43</a:t>
            </a:fld>
            <a:endParaRPr lang="zh-CN"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2.3.1  类型转换与类型判断</a:t>
            </a:r>
            <a:endParaRPr lang="en-US"/>
          </a:p>
        </p:txBody>
      </p:sp>
      <p:sp>
        <p:nvSpPr>
          <p:cNvPr id="3" name="Content Placeholder 2"/>
          <p:cNvSpPr>
            <a:spLocks noGrp="1"/>
          </p:cNvSpPr>
          <p:nvPr>
            <p:ph idx="1"/>
          </p:nvPr>
        </p:nvSpPr>
        <p:spPr/>
        <p:txBody>
          <a:bodyPr>
            <a:normAutofit/>
          </a:bodyPr>
          <a:lstStyle/>
          <a:p>
            <a:pPr marL="0" indent="0" fontAlgn="auto">
              <a:lnSpc>
                <a:spcPct val="100000"/>
              </a:lnSpc>
              <a:spcBef>
                <a:spcPts val="0"/>
              </a:spcBef>
              <a:buNone/>
            </a:pPr>
            <a:r>
              <a:rPr lang="en-US" sz="2000">
                <a:latin typeface="Consolas" panose="020B0609020204030204" charset="0"/>
              </a:rPr>
              <a:t>&gt;&gt;&gt; str(1234)                      #直接变成字符串</a:t>
            </a:r>
          </a:p>
          <a:p>
            <a:pPr marL="0" indent="0" fontAlgn="auto">
              <a:lnSpc>
                <a:spcPct val="100000"/>
              </a:lnSpc>
              <a:spcBef>
                <a:spcPts val="0"/>
              </a:spcBef>
              <a:buNone/>
            </a:pPr>
            <a:r>
              <a:rPr lang="en-US" sz="2000">
                <a:solidFill>
                  <a:srgbClr val="00B0F0"/>
                </a:solidFill>
                <a:latin typeface="Consolas" panose="020B0609020204030204" charset="0"/>
              </a:rPr>
              <a:t>'1234'</a:t>
            </a:r>
          </a:p>
          <a:p>
            <a:pPr marL="0" indent="0" fontAlgn="auto">
              <a:lnSpc>
                <a:spcPct val="100000"/>
              </a:lnSpc>
              <a:spcBef>
                <a:spcPts val="0"/>
              </a:spcBef>
              <a:buNone/>
            </a:pPr>
            <a:r>
              <a:rPr lang="en-US" sz="2000">
                <a:latin typeface="Consolas" panose="020B0609020204030204" charset="0"/>
              </a:rPr>
              <a:t>&gt;&gt;&gt; str([1,2,3])</a:t>
            </a:r>
          </a:p>
          <a:p>
            <a:pPr marL="0" indent="0" fontAlgn="auto">
              <a:lnSpc>
                <a:spcPct val="100000"/>
              </a:lnSpc>
              <a:spcBef>
                <a:spcPts val="0"/>
              </a:spcBef>
              <a:buNone/>
            </a:pPr>
            <a:r>
              <a:rPr lang="en-US" sz="2000">
                <a:solidFill>
                  <a:srgbClr val="00B0F0"/>
                </a:solidFill>
                <a:latin typeface="Consolas" panose="020B0609020204030204" charset="0"/>
              </a:rPr>
              <a:t>'[1, 2, 3]'</a:t>
            </a:r>
          </a:p>
          <a:p>
            <a:pPr marL="0" indent="0" fontAlgn="auto">
              <a:lnSpc>
                <a:spcPct val="100000"/>
              </a:lnSpc>
              <a:spcBef>
                <a:spcPts val="0"/>
              </a:spcBef>
              <a:buNone/>
            </a:pPr>
            <a:r>
              <a:rPr lang="en-US" sz="2000">
                <a:latin typeface="Consolas" panose="020B0609020204030204" charset="0"/>
              </a:rPr>
              <a:t>&gt;&gt;&gt; str((1,2,3))</a:t>
            </a:r>
          </a:p>
          <a:p>
            <a:pPr marL="0" indent="0" fontAlgn="auto">
              <a:lnSpc>
                <a:spcPct val="100000"/>
              </a:lnSpc>
              <a:spcBef>
                <a:spcPts val="0"/>
              </a:spcBef>
              <a:buNone/>
            </a:pPr>
            <a:r>
              <a:rPr lang="en-US" sz="2000">
                <a:solidFill>
                  <a:srgbClr val="00B0F0"/>
                </a:solidFill>
                <a:latin typeface="Consolas" panose="020B0609020204030204" charset="0"/>
              </a:rPr>
              <a:t>'(1, 2, 3)'</a:t>
            </a:r>
          </a:p>
          <a:p>
            <a:pPr marL="0" indent="0" fontAlgn="auto">
              <a:lnSpc>
                <a:spcPct val="100000"/>
              </a:lnSpc>
              <a:spcBef>
                <a:spcPts val="0"/>
              </a:spcBef>
              <a:buNone/>
            </a:pPr>
            <a:r>
              <a:rPr lang="en-US" sz="2000">
                <a:latin typeface="Consolas" panose="020B0609020204030204" charset="0"/>
              </a:rPr>
              <a:t>&gt;&gt;&gt; str({1,2,3})</a:t>
            </a:r>
          </a:p>
          <a:p>
            <a:pPr marL="0" indent="0" fontAlgn="auto">
              <a:lnSpc>
                <a:spcPct val="100000"/>
              </a:lnSpc>
              <a:spcBef>
                <a:spcPts val="0"/>
              </a:spcBef>
              <a:buNone/>
            </a:pPr>
            <a:r>
              <a:rPr lang="en-US" sz="2000">
                <a:solidFill>
                  <a:srgbClr val="00B0F0"/>
                </a:solidFill>
                <a:latin typeface="Consolas" panose="020B0609020204030204" charset="0"/>
              </a:rPr>
              <a:t>'{1, 2, 3}'</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44</a:t>
            </a:fld>
            <a:endParaRPr lang="zh-CN"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2.3.1  类型转换与类型判断</a:t>
            </a:r>
            <a:endParaRPr lang="en-US"/>
          </a:p>
        </p:txBody>
      </p:sp>
      <p:sp>
        <p:nvSpPr>
          <p:cNvPr id="3" name="Content Placeholder 2"/>
          <p:cNvSpPr>
            <a:spLocks noGrp="1"/>
          </p:cNvSpPr>
          <p:nvPr>
            <p:ph idx="1"/>
          </p:nvPr>
        </p:nvSpPr>
        <p:spPr>
          <a:xfrm>
            <a:off x="838200" y="1321435"/>
            <a:ext cx="11014075" cy="5302250"/>
          </a:xfrm>
        </p:spPr>
        <p:txBody>
          <a:bodyPr>
            <a:normAutofit/>
          </a:bodyPr>
          <a:lstStyle/>
          <a:p>
            <a:pPr fontAlgn="auto">
              <a:lnSpc>
                <a:spcPct val="100000"/>
              </a:lnSpc>
              <a:spcBef>
                <a:spcPts val="0"/>
              </a:spcBef>
              <a:buFont typeface="Wingdings" panose="05000000000000000000" charset="0"/>
              <a:buChar char=""/>
            </a:pPr>
            <a:r>
              <a:rPr lang="en-US" sz="2400"/>
              <a:t>list()、tuple()、dict()、set()用来把其他类型的数据转换成为列表、元组、字典、集合，或者创建空列表、空元组、空字典和空集合。</a:t>
            </a:r>
          </a:p>
          <a:p>
            <a:pPr marL="0" indent="0" fontAlgn="auto">
              <a:lnSpc>
                <a:spcPct val="100000"/>
              </a:lnSpc>
              <a:spcBef>
                <a:spcPts val="0"/>
              </a:spcBef>
              <a:buNone/>
            </a:pPr>
            <a:endParaRPr lang="en-US" sz="2000">
              <a:latin typeface="Consolas" panose="020B0609020204030204" charset="0"/>
            </a:endParaRPr>
          </a:p>
          <a:p>
            <a:pPr marL="0" indent="0" fontAlgn="auto">
              <a:lnSpc>
                <a:spcPct val="100000"/>
              </a:lnSpc>
              <a:spcBef>
                <a:spcPts val="0"/>
              </a:spcBef>
              <a:buNone/>
            </a:pPr>
            <a:r>
              <a:rPr lang="en-US" sz="2000">
                <a:latin typeface="Consolas" panose="020B0609020204030204" charset="0"/>
              </a:rPr>
              <a:t>&gt;&gt;&gt; list(range(5))               #把range对象转换为列表</a:t>
            </a:r>
          </a:p>
          <a:p>
            <a:pPr marL="0" indent="0" fontAlgn="auto">
              <a:lnSpc>
                <a:spcPct val="100000"/>
              </a:lnSpc>
              <a:spcBef>
                <a:spcPts val="0"/>
              </a:spcBef>
              <a:buNone/>
            </a:pPr>
            <a:r>
              <a:rPr lang="en-US" sz="2000">
                <a:solidFill>
                  <a:srgbClr val="00B0F0"/>
                </a:solidFill>
                <a:latin typeface="Consolas" panose="020B0609020204030204" charset="0"/>
              </a:rPr>
              <a:t>[0, 1, 2, 3, 4]</a:t>
            </a:r>
          </a:p>
          <a:p>
            <a:pPr marL="0" indent="0" fontAlgn="auto">
              <a:lnSpc>
                <a:spcPct val="100000"/>
              </a:lnSpc>
              <a:spcBef>
                <a:spcPts val="0"/>
              </a:spcBef>
              <a:buNone/>
            </a:pPr>
            <a:r>
              <a:rPr lang="en-US" sz="2000">
                <a:latin typeface="Consolas" panose="020B0609020204030204" charset="0"/>
              </a:rPr>
              <a:t>&gt;&gt;&gt; tuple(_)                     #一个下划线表示上一次正确的输出结果</a:t>
            </a:r>
          </a:p>
          <a:p>
            <a:pPr marL="0" indent="0" fontAlgn="auto">
              <a:lnSpc>
                <a:spcPct val="100000"/>
              </a:lnSpc>
              <a:spcBef>
                <a:spcPts val="0"/>
              </a:spcBef>
              <a:buNone/>
            </a:pPr>
            <a:r>
              <a:rPr lang="en-US" sz="2000">
                <a:solidFill>
                  <a:srgbClr val="00B0F0"/>
                </a:solidFill>
                <a:latin typeface="Consolas" panose="020B0609020204030204" charset="0"/>
              </a:rPr>
              <a:t>(0, 1, 2, 3, 4)</a:t>
            </a:r>
          </a:p>
          <a:p>
            <a:pPr marL="0" indent="0" fontAlgn="auto">
              <a:lnSpc>
                <a:spcPct val="100000"/>
              </a:lnSpc>
              <a:spcBef>
                <a:spcPts val="0"/>
              </a:spcBef>
              <a:buNone/>
            </a:pPr>
            <a:r>
              <a:rPr lang="en-US" sz="2000">
                <a:latin typeface="Consolas" panose="020B0609020204030204" charset="0"/>
              </a:rPr>
              <a:t>&gt;&gt;&gt; dict(zip('1234', 'abcde'))   #创建字典</a:t>
            </a:r>
          </a:p>
          <a:p>
            <a:pPr marL="0" indent="0" fontAlgn="auto">
              <a:lnSpc>
                <a:spcPct val="100000"/>
              </a:lnSpc>
              <a:spcBef>
                <a:spcPts val="0"/>
              </a:spcBef>
              <a:buNone/>
            </a:pPr>
            <a:r>
              <a:rPr lang="en-US" sz="2000">
                <a:solidFill>
                  <a:srgbClr val="00B0F0"/>
                </a:solidFill>
                <a:latin typeface="Consolas" panose="020B0609020204030204" charset="0"/>
              </a:rPr>
              <a:t>{'4': 'd', '2': 'b', '3': 'c', '1': 'a'}</a:t>
            </a:r>
          </a:p>
          <a:p>
            <a:pPr marL="0" indent="0" fontAlgn="auto">
              <a:lnSpc>
                <a:spcPct val="100000"/>
              </a:lnSpc>
              <a:spcBef>
                <a:spcPts val="0"/>
              </a:spcBef>
              <a:buNone/>
            </a:pPr>
            <a:r>
              <a:rPr lang="en-US" sz="2000">
                <a:latin typeface="Consolas" panose="020B0609020204030204" charset="0"/>
              </a:rPr>
              <a:t>&gt;&gt;&gt; set('1112234')               #创建可变集合，自动去除重复</a:t>
            </a:r>
          </a:p>
          <a:p>
            <a:pPr marL="0" indent="0" fontAlgn="auto">
              <a:lnSpc>
                <a:spcPct val="100000"/>
              </a:lnSpc>
              <a:spcBef>
                <a:spcPts val="0"/>
              </a:spcBef>
              <a:buNone/>
            </a:pPr>
            <a:r>
              <a:rPr lang="en-US" sz="2000">
                <a:solidFill>
                  <a:srgbClr val="00B0F0"/>
                </a:solidFill>
                <a:latin typeface="Consolas" panose="020B0609020204030204" charset="0"/>
              </a:rPr>
              <a:t>{'4', '2', '3', '1'}</a:t>
            </a:r>
            <a:endParaRPr lang="en-US" sz="2000">
              <a:solidFill>
                <a:srgbClr val="FF0000"/>
              </a:solidFill>
              <a:latin typeface="Consolas" panose="020B0609020204030204" charset="0"/>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45</a:t>
            </a:fld>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2.3.1  类型转换与类型判断</a:t>
            </a:r>
            <a:endParaRPr lang="en-US"/>
          </a:p>
        </p:txBody>
      </p:sp>
      <p:sp>
        <p:nvSpPr>
          <p:cNvPr id="3" name="Content Placeholder 2"/>
          <p:cNvSpPr>
            <a:spLocks noGrp="1"/>
          </p:cNvSpPr>
          <p:nvPr>
            <p:ph idx="1"/>
          </p:nvPr>
        </p:nvSpPr>
        <p:spPr>
          <a:xfrm>
            <a:off x="838200" y="1321435"/>
            <a:ext cx="10889615" cy="5148580"/>
          </a:xfrm>
        </p:spPr>
        <p:txBody>
          <a:bodyPr>
            <a:normAutofit/>
          </a:bodyPr>
          <a:lstStyle/>
          <a:p>
            <a:pPr fontAlgn="auto">
              <a:lnSpc>
                <a:spcPct val="100000"/>
              </a:lnSpc>
              <a:spcBef>
                <a:spcPts val="0"/>
              </a:spcBef>
              <a:buFont typeface="Wingdings" panose="05000000000000000000" charset="0"/>
              <a:buChar char=""/>
            </a:pPr>
            <a:r>
              <a:rPr lang="en-US" sz="2400" dirty="0" err="1"/>
              <a:t>内置函数type</a:t>
            </a:r>
            <a:r>
              <a:rPr lang="en-US" sz="2400" dirty="0"/>
              <a:t>()</a:t>
            </a:r>
            <a:r>
              <a:rPr lang="en-US" sz="2400" dirty="0" err="1"/>
              <a:t>和isinstance</a:t>
            </a:r>
            <a:r>
              <a:rPr lang="en-US" sz="2400" dirty="0"/>
              <a:t>()</a:t>
            </a:r>
            <a:r>
              <a:rPr lang="en-US" sz="2400" dirty="0" err="1"/>
              <a:t>可以用来判断数据类型，常用来对函数参数进行检查，可以避免错误的参数类型导致函数崩溃或返回意料之外的结果</a:t>
            </a:r>
            <a:r>
              <a:rPr lang="en-US" sz="2400" dirty="0"/>
              <a:t>。</a:t>
            </a:r>
          </a:p>
          <a:p>
            <a:pPr marL="0" indent="0" fontAlgn="auto">
              <a:lnSpc>
                <a:spcPct val="100000"/>
              </a:lnSpc>
              <a:spcBef>
                <a:spcPts val="0"/>
              </a:spcBef>
              <a:buNone/>
            </a:pPr>
            <a:r>
              <a:rPr lang="en-US" sz="1800" dirty="0">
                <a:latin typeface="Consolas" panose="020B0609020204030204" charset="0"/>
              </a:rPr>
              <a:t>&gt;&gt;&gt; type(3)                                 #查看3的类型</a:t>
            </a:r>
          </a:p>
          <a:p>
            <a:pPr marL="0" indent="0" fontAlgn="auto">
              <a:lnSpc>
                <a:spcPct val="100000"/>
              </a:lnSpc>
              <a:spcBef>
                <a:spcPts val="0"/>
              </a:spcBef>
              <a:buNone/>
            </a:pPr>
            <a:r>
              <a:rPr lang="en-US" sz="1800" dirty="0">
                <a:solidFill>
                  <a:srgbClr val="00B0F0"/>
                </a:solidFill>
                <a:latin typeface="Consolas" panose="020B0609020204030204" charset="0"/>
              </a:rPr>
              <a:t>&lt;class '</a:t>
            </a:r>
            <a:r>
              <a:rPr lang="en-US" sz="1800" dirty="0" err="1">
                <a:solidFill>
                  <a:srgbClr val="00B0F0"/>
                </a:solidFill>
                <a:latin typeface="Consolas" panose="020B0609020204030204" charset="0"/>
              </a:rPr>
              <a:t>int</a:t>
            </a:r>
            <a:r>
              <a:rPr lang="en-US" sz="1800" dirty="0">
                <a:solidFill>
                  <a:srgbClr val="00B0F0"/>
                </a:solidFill>
                <a:latin typeface="Consolas" panose="020B0609020204030204" charset="0"/>
              </a:rPr>
              <a:t>'&gt;</a:t>
            </a:r>
          </a:p>
          <a:p>
            <a:pPr marL="0" indent="0" fontAlgn="auto">
              <a:lnSpc>
                <a:spcPct val="100000"/>
              </a:lnSpc>
              <a:spcBef>
                <a:spcPts val="0"/>
              </a:spcBef>
              <a:buNone/>
            </a:pPr>
            <a:r>
              <a:rPr lang="en-US" sz="1800" dirty="0">
                <a:latin typeface="Consolas" panose="020B0609020204030204" charset="0"/>
              </a:rPr>
              <a:t>&gt;&gt;&gt; type([3])                               #</a:t>
            </a:r>
            <a:r>
              <a:rPr lang="en-US" sz="1800" dirty="0" err="1">
                <a:latin typeface="Consolas" panose="020B0609020204030204" charset="0"/>
              </a:rPr>
              <a:t>查看</a:t>
            </a:r>
            <a:r>
              <a:rPr lang="en-US" sz="1800" dirty="0">
                <a:latin typeface="Consolas" panose="020B0609020204030204" charset="0"/>
              </a:rPr>
              <a:t>[3]</a:t>
            </a:r>
            <a:r>
              <a:rPr lang="en-US" sz="1800" dirty="0" err="1">
                <a:latin typeface="Consolas" panose="020B0609020204030204" charset="0"/>
              </a:rPr>
              <a:t>的类型</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&lt;class 'list'&gt;</a:t>
            </a:r>
          </a:p>
          <a:p>
            <a:pPr marL="0" indent="0" fontAlgn="auto">
              <a:lnSpc>
                <a:spcPct val="100000"/>
              </a:lnSpc>
              <a:spcBef>
                <a:spcPts val="0"/>
              </a:spcBef>
              <a:buNone/>
            </a:pPr>
            <a:r>
              <a:rPr lang="en-US" sz="1800" dirty="0">
                <a:latin typeface="Consolas" panose="020B0609020204030204" charset="0"/>
              </a:rPr>
              <a:t>&gt;&gt;&gt; type({3}) in (list, tuple, </a:t>
            </a:r>
            <a:r>
              <a:rPr lang="en-US" sz="1800" dirty="0" err="1">
                <a:latin typeface="Consolas" panose="020B0609020204030204" charset="0"/>
              </a:rPr>
              <a:t>dict</a:t>
            </a:r>
            <a:r>
              <a:rPr lang="en-US" sz="1800" dirty="0">
                <a:latin typeface="Consolas" panose="020B0609020204030204" charset="0"/>
              </a:rPr>
              <a:t>)        #</a:t>
            </a:r>
            <a:r>
              <a:rPr lang="en-US" sz="1800" dirty="0" err="1">
                <a:latin typeface="Consolas" panose="020B0609020204030204" charset="0"/>
              </a:rPr>
              <a:t>判断</a:t>
            </a:r>
            <a:r>
              <a:rPr lang="en-US" sz="1800" dirty="0">
                <a:latin typeface="Consolas" panose="020B0609020204030204" charset="0"/>
              </a:rPr>
              <a:t>{3}</a:t>
            </a:r>
            <a:r>
              <a:rPr lang="en-US" sz="1800" dirty="0" err="1">
                <a:latin typeface="Consolas" panose="020B0609020204030204" charset="0"/>
              </a:rPr>
              <a:t>是否为list,tuple或dict类型的实例</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False</a:t>
            </a:r>
          </a:p>
          <a:p>
            <a:pPr marL="0" indent="0" fontAlgn="auto">
              <a:lnSpc>
                <a:spcPct val="100000"/>
              </a:lnSpc>
              <a:spcBef>
                <a:spcPts val="0"/>
              </a:spcBef>
              <a:buNone/>
            </a:pPr>
            <a:r>
              <a:rPr lang="en-US" sz="1800" dirty="0">
                <a:latin typeface="Consolas" panose="020B0609020204030204" charset="0"/>
              </a:rPr>
              <a:t>&gt;&gt;&gt; type({3}) in (list, tuple, </a:t>
            </a:r>
            <a:r>
              <a:rPr lang="en-US" sz="1800" dirty="0" err="1">
                <a:latin typeface="Consolas" panose="020B0609020204030204" charset="0"/>
              </a:rPr>
              <a:t>dict</a:t>
            </a:r>
            <a:r>
              <a:rPr lang="en-US" sz="1800" dirty="0">
                <a:latin typeface="Consolas" panose="020B0609020204030204" charset="0"/>
              </a:rPr>
              <a:t>, set)   #</a:t>
            </a:r>
            <a:r>
              <a:rPr lang="en-US" sz="1800" dirty="0" err="1">
                <a:latin typeface="Consolas" panose="020B0609020204030204" charset="0"/>
              </a:rPr>
              <a:t>判断</a:t>
            </a:r>
            <a:r>
              <a:rPr lang="en-US" sz="1800" dirty="0">
                <a:latin typeface="Consolas" panose="020B0609020204030204" charset="0"/>
              </a:rPr>
              <a:t>{3}</a:t>
            </a:r>
            <a:r>
              <a:rPr lang="en-US" sz="1800" dirty="0" err="1">
                <a:latin typeface="Consolas" panose="020B0609020204030204" charset="0"/>
              </a:rPr>
              <a:t>是否为list,tuple,dict或set的实例</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True</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isinstance</a:t>
            </a:r>
            <a:r>
              <a:rPr lang="en-US" sz="1800" dirty="0">
                <a:latin typeface="Consolas" panose="020B0609020204030204" charset="0"/>
              </a:rPr>
              <a:t>(3, </a:t>
            </a:r>
            <a:r>
              <a:rPr lang="en-US" sz="1800" dirty="0" err="1">
                <a:latin typeface="Consolas" panose="020B0609020204030204" charset="0"/>
              </a:rPr>
              <a:t>int</a:t>
            </a:r>
            <a:r>
              <a:rPr lang="en-US" sz="1800" dirty="0">
                <a:latin typeface="Consolas" panose="020B0609020204030204" charset="0"/>
              </a:rPr>
              <a:t>)                      #判断3是否为int类型的实例</a:t>
            </a:r>
          </a:p>
          <a:p>
            <a:pPr marL="0" indent="0" fontAlgn="auto">
              <a:lnSpc>
                <a:spcPct val="100000"/>
              </a:lnSpc>
              <a:spcBef>
                <a:spcPts val="0"/>
              </a:spcBef>
              <a:buNone/>
            </a:pPr>
            <a:r>
              <a:rPr lang="en-US" sz="1800" dirty="0">
                <a:solidFill>
                  <a:srgbClr val="00B0F0"/>
                </a:solidFill>
                <a:latin typeface="Consolas" panose="020B0609020204030204" charset="0"/>
              </a:rPr>
              <a:t>True</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isinstance</a:t>
            </a:r>
            <a:r>
              <a:rPr lang="en-US" sz="1800" dirty="0">
                <a:latin typeface="Consolas" panose="020B0609020204030204" charset="0"/>
              </a:rPr>
              <a:t>(3j, </a:t>
            </a:r>
            <a:r>
              <a:rPr lang="en-US" sz="1800" dirty="0" err="1">
                <a:latin typeface="Consolas" panose="020B0609020204030204" charset="0"/>
              </a:rPr>
              <a:t>int</a:t>
            </a:r>
            <a:r>
              <a:rPr lang="en-US" sz="1800" dirty="0">
                <a:latin typeface="Consolas" panose="020B0609020204030204" charset="0"/>
              </a:rPr>
              <a:t>)</a:t>
            </a:r>
          </a:p>
          <a:p>
            <a:pPr marL="0" indent="0" fontAlgn="auto">
              <a:lnSpc>
                <a:spcPct val="100000"/>
              </a:lnSpc>
              <a:spcBef>
                <a:spcPts val="0"/>
              </a:spcBef>
              <a:buNone/>
            </a:pPr>
            <a:r>
              <a:rPr lang="en-US" sz="1800" dirty="0">
                <a:solidFill>
                  <a:srgbClr val="00B0F0"/>
                </a:solidFill>
                <a:latin typeface="Consolas" panose="020B0609020204030204" charset="0"/>
              </a:rPr>
              <a:t>False</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isinstance</a:t>
            </a:r>
            <a:r>
              <a:rPr lang="en-US" sz="1800" dirty="0">
                <a:latin typeface="Consolas" panose="020B0609020204030204" charset="0"/>
              </a:rPr>
              <a:t>(3j, (</a:t>
            </a:r>
            <a:r>
              <a:rPr lang="en-US" sz="1800" dirty="0" err="1">
                <a:latin typeface="Consolas" panose="020B0609020204030204" charset="0"/>
              </a:rPr>
              <a:t>int</a:t>
            </a:r>
            <a:r>
              <a:rPr lang="en-US" sz="1800" dirty="0">
                <a:latin typeface="Consolas" panose="020B0609020204030204" charset="0"/>
              </a:rPr>
              <a:t>, float, complex))   #判断3是否为int,float或complex类型</a:t>
            </a:r>
          </a:p>
          <a:p>
            <a:pPr marL="0" indent="0" fontAlgn="auto">
              <a:lnSpc>
                <a:spcPct val="100000"/>
              </a:lnSpc>
              <a:spcBef>
                <a:spcPts val="0"/>
              </a:spcBef>
              <a:buNone/>
            </a:pPr>
            <a:r>
              <a:rPr lang="en-US" sz="1800" dirty="0">
                <a:solidFill>
                  <a:srgbClr val="00B0F0"/>
                </a:solidFill>
                <a:latin typeface="Consolas" panose="020B0609020204030204" charset="0"/>
              </a:rPr>
              <a:t>True</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46</a:t>
            </a:fld>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sym typeface="+mn-ea"/>
              </a:rPr>
              <a:t>2.3.1  </a:t>
            </a:r>
            <a:r>
              <a:rPr lang="en-US" dirty="0" err="1" smtClean="0">
                <a:sym typeface="+mn-ea"/>
              </a:rPr>
              <a:t>类型转换与类型判断</a:t>
            </a:r>
            <a:r>
              <a:rPr lang="en-US" dirty="0" smtClean="0">
                <a:sym typeface="+mn-ea"/>
              </a:rPr>
              <a:t>	</a:t>
            </a:r>
            <a:endParaRPr lang="zh-CN" altLang="en-US" dirty="0"/>
          </a:p>
        </p:txBody>
      </p:sp>
      <p:sp>
        <p:nvSpPr>
          <p:cNvPr id="3" name="内容占位符 2"/>
          <p:cNvSpPr>
            <a:spLocks noGrp="1"/>
          </p:cNvSpPr>
          <p:nvPr>
            <p:ph idx="1"/>
          </p:nvPr>
        </p:nvSpPr>
        <p:spPr/>
        <p:txBody>
          <a:bodyPr>
            <a:normAutofit lnSpcReduction="10000"/>
          </a:bodyPr>
          <a:lstStyle/>
          <a:p>
            <a:pPr fontAlgn="auto">
              <a:lnSpc>
                <a:spcPct val="100000"/>
              </a:lnSpc>
              <a:spcBef>
                <a:spcPts val="0"/>
              </a:spcBef>
              <a:buFont typeface="Arial" panose="020B0604020202020204" pitchFamily="34" charset="0"/>
              <a:buChar char="•"/>
            </a:pPr>
            <a:r>
              <a:rPr lang="zh-CN" altLang="en-US" sz="2400" dirty="0">
                <a:latin typeface="Consolas" panose="020B0609020204030204" charset="0"/>
                <a:cs typeface="Consolas" panose="020B0609020204030204" charset="0"/>
              </a:rPr>
              <a:t>内置函数eval()用来计算字符串的值，在有些场合也可以用来实现类型转换的功能。</a:t>
            </a: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cs typeface="Consolas" panose="020B0609020204030204" charset="0"/>
              </a:rPr>
              <a:t>&gt;&gt;&gt; eval('3+5')</a:t>
            </a:r>
          </a:p>
          <a:p>
            <a:pPr marL="0" indent="0" fontAlgn="auto">
              <a:lnSpc>
                <a:spcPct val="100000"/>
              </a:lnSpc>
              <a:spcBef>
                <a:spcPts val="0"/>
              </a:spcBef>
              <a:buNone/>
            </a:pPr>
            <a:r>
              <a:rPr lang="zh-CN" altLang="en-US" sz="2000" dirty="0">
                <a:solidFill>
                  <a:srgbClr val="00B0F0"/>
                </a:solidFill>
                <a:latin typeface="Consolas" panose="020B0609020204030204" charset="0"/>
                <a:cs typeface="Consolas" panose="020B0609020204030204" charset="0"/>
              </a:rPr>
              <a:t>8</a:t>
            </a: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cs typeface="Consolas" panose="020B0609020204030204" charset="0"/>
              </a:rPr>
              <a:t>&gt;&gt;&gt; eval('9')                  #把数字字符串转换为数字</a:t>
            </a:r>
          </a:p>
          <a:p>
            <a:pPr marL="0" indent="0" fontAlgn="auto">
              <a:lnSpc>
                <a:spcPct val="100000"/>
              </a:lnSpc>
              <a:spcBef>
                <a:spcPts val="0"/>
              </a:spcBef>
              <a:buNone/>
            </a:pPr>
            <a:r>
              <a:rPr lang="zh-CN" altLang="en-US" sz="2000" dirty="0">
                <a:solidFill>
                  <a:srgbClr val="00B0F0"/>
                </a:solidFill>
                <a:latin typeface="Consolas" panose="020B0609020204030204" charset="0"/>
                <a:cs typeface="Consolas" panose="020B0609020204030204" charset="0"/>
              </a:rPr>
              <a:t>9</a:t>
            </a: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cs typeface="Consolas" panose="020B0609020204030204" charset="0"/>
              </a:rPr>
              <a:t>&gt;&gt;&gt; eval('09')                 #抛出异常，不允许以0开头的数字</a:t>
            </a:r>
          </a:p>
          <a:p>
            <a:pPr marL="0" indent="0" fontAlgn="auto">
              <a:lnSpc>
                <a:spcPct val="100000"/>
              </a:lnSpc>
              <a:spcBef>
                <a:spcPts val="0"/>
              </a:spcBef>
              <a:buNone/>
            </a:pPr>
            <a:r>
              <a:rPr lang="zh-CN" altLang="en-US" sz="2000" dirty="0">
                <a:solidFill>
                  <a:srgbClr val="FF0000"/>
                </a:solidFill>
                <a:latin typeface="Consolas" panose="020B0609020204030204" charset="0"/>
                <a:cs typeface="Consolas" panose="020B0609020204030204" charset="0"/>
              </a:rPr>
              <a:t>SyntaxError: invalid token</a:t>
            </a: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cs typeface="Consolas" panose="020B0609020204030204" charset="0"/>
              </a:rPr>
              <a:t>&gt;&gt;&gt; int('09')                  #这样转换是可以的</a:t>
            </a:r>
          </a:p>
          <a:p>
            <a:pPr marL="0" indent="0" fontAlgn="auto">
              <a:lnSpc>
                <a:spcPct val="100000"/>
              </a:lnSpc>
              <a:spcBef>
                <a:spcPts val="0"/>
              </a:spcBef>
              <a:buNone/>
            </a:pPr>
            <a:r>
              <a:rPr lang="zh-CN" altLang="en-US" sz="2000" dirty="0">
                <a:solidFill>
                  <a:srgbClr val="00B0F0"/>
                </a:solidFill>
                <a:latin typeface="Consolas" panose="020B0609020204030204" charset="0"/>
                <a:cs typeface="Consolas" panose="020B0609020204030204" charset="0"/>
              </a:rPr>
              <a:t>9</a:t>
            </a: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cs typeface="Consolas" panose="020B0609020204030204" charset="0"/>
              </a:rPr>
              <a:t>&gt;&gt;&gt; list(str([1, 2, 3, 4]))    #字符串中每个字符都变为列表中的元素</a:t>
            </a:r>
          </a:p>
          <a:p>
            <a:pPr marL="0" indent="0" fontAlgn="auto">
              <a:lnSpc>
                <a:spcPct val="100000"/>
              </a:lnSpc>
              <a:spcBef>
                <a:spcPts val="0"/>
              </a:spcBef>
              <a:buNone/>
            </a:pPr>
            <a:r>
              <a:rPr lang="zh-CN" altLang="en-US" sz="2000" dirty="0">
                <a:solidFill>
                  <a:srgbClr val="00B0F0"/>
                </a:solidFill>
                <a:latin typeface="Consolas" panose="020B0609020204030204" charset="0"/>
                <a:cs typeface="Consolas" panose="020B0609020204030204" charset="0"/>
              </a:rPr>
              <a:t>['[', '1', ',', ' ', '2', ',', ' ', '3', ',', ' ', '4', ']']</a:t>
            </a:r>
            <a:endParaRPr lang="zh-CN" altLang="en-US" sz="2000" dirty="0">
              <a:latin typeface="Consolas" panose="020B0609020204030204" charset="0"/>
              <a:cs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cs typeface="Consolas" panose="020B0609020204030204" charset="0"/>
              </a:rPr>
              <a:t>&gt;&gt;&gt; eval(str([1, 2, 3, 4]))    #字符串求值</a:t>
            </a:r>
          </a:p>
          <a:p>
            <a:pPr marL="0" indent="0" fontAlgn="auto">
              <a:lnSpc>
                <a:spcPct val="100000"/>
              </a:lnSpc>
              <a:spcBef>
                <a:spcPts val="0"/>
              </a:spcBef>
              <a:buNone/>
            </a:pPr>
            <a:r>
              <a:rPr lang="zh-CN" altLang="en-US" sz="2000" dirty="0">
                <a:solidFill>
                  <a:srgbClr val="00B0F0"/>
                </a:solidFill>
                <a:latin typeface="Consolas" panose="020B0609020204030204" charset="0"/>
                <a:cs typeface="Consolas" panose="020B0609020204030204" charset="0"/>
              </a:rPr>
              <a:t>[1, 2, 3, 4]</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47</a:t>
            </a:fld>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2.3.2  最值与求和</a:t>
            </a:r>
          </a:p>
        </p:txBody>
      </p:sp>
      <p:sp>
        <p:nvSpPr>
          <p:cNvPr id="3" name="Content Placeholder 2"/>
          <p:cNvSpPr>
            <a:spLocks noGrp="1"/>
          </p:cNvSpPr>
          <p:nvPr>
            <p:ph idx="1"/>
          </p:nvPr>
        </p:nvSpPr>
        <p:spPr>
          <a:xfrm>
            <a:off x="838200" y="1321435"/>
            <a:ext cx="11004550" cy="4639945"/>
          </a:xfrm>
        </p:spPr>
        <p:txBody>
          <a:bodyPr>
            <a:normAutofit/>
          </a:bodyPr>
          <a:lstStyle/>
          <a:p>
            <a:pPr fontAlgn="auto">
              <a:lnSpc>
                <a:spcPct val="100000"/>
              </a:lnSpc>
              <a:spcBef>
                <a:spcPts val="600"/>
              </a:spcBef>
              <a:buFont typeface="Wingdings" panose="05000000000000000000" charset="0"/>
              <a:buChar char=""/>
            </a:pPr>
            <a:r>
              <a:rPr lang="en-US" sz="2400" dirty="0"/>
              <a:t>max()、min()、sum()</a:t>
            </a:r>
            <a:r>
              <a:rPr lang="en-US" sz="2400" dirty="0" err="1"/>
              <a:t>这三个内置函数分别用于计算列表、元组或其他包含有限个元素的可迭代对象中所有元素最大值、最小值以及所有元素之和</a:t>
            </a:r>
            <a:r>
              <a:rPr lang="en-US" sz="2400" dirty="0"/>
              <a:t>。</a:t>
            </a:r>
          </a:p>
          <a:p>
            <a:pPr fontAlgn="auto">
              <a:lnSpc>
                <a:spcPct val="100000"/>
              </a:lnSpc>
              <a:spcBef>
                <a:spcPts val="600"/>
              </a:spcBef>
              <a:buFont typeface="Wingdings" panose="05000000000000000000" charset="0"/>
              <a:buChar char=""/>
            </a:pPr>
            <a:r>
              <a:rPr lang="en-US" sz="2400" dirty="0"/>
              <a:t>sum()</a:t>
            </a:r>
            <a:r>
              <a:rPr lang="en-US" sz="2400" dirty="0" err="1"/>
              <a:t>默认（可以通过start参数来改变）支持包含数值型元素的序列或可迭代对象，max</a:t>
            </a:r>
            <a:r>
              <a:rPr lang="en-US" sz="2400" dirty="0"/>
              <a:t>()</a:t>
            </a:r>
            <a:r>
              <a:rPr lang="en-US" sz="2400" dirty="0" err="1"/>
              <a:t>和min</a:t>
            </a:r>
            <a:r>
              <a:rPr lang="en-US" sz="2400" dirty="0"/>
              <a:t>()</a:t>
            </a:r>
            <a:r>
              <a:rPr lang="en-US" sz="2400" dirty="0" err="1"/>
              <a:t>则要求序列或可迭代对象中的元素之间可比较大小</a:t>
            </a:r>
            <a:r>
              <a:rPr lang="en-US" sz="2400" dirty="0"/>
              <a:t>。</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from random import </a:t>
            </a:r>
            <a:r>
              <a:rPr lang="en-US" sz="2000" dirty="0" err="1">
                <a:latin typeface="Consolas" panose="020B0609020204030204" charset="0"/>
              </a:rPr>
              <a:t>randint</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a = [</a:t>
            </a:r>
            <a:r>
              <a:rPr lang="en-US" sz="2000" dirty="0" err="1">
                <a:latin typeface="Consolas" panose="020B0609020204030204" charset="0"/>
              </a:rPr>
              <a:t>randint</a:t>
            </a:r>
            <a:r>
              <a:rPr lang="en-US" sz="2000" dirty="0">
                <a:latin typeface="Consolas" panose="020B0609020204030204" charset="0"/>
              </a:rPr>
              <a:t>(1,100) for </a:t>
            </a:r>
            <a:r>
              <a:rPr lang="en-US" sz="2000" dirty="0" err="1">
                <a:latin typeface="Consolas" panose="020B0609020204030204" charset="0"/>
              </a:rPr>
              <a:t>i</a:t>
            </a:r>
            <a:r>
              <a:rPr lang="en-US" sz="2000" dirty="0">
                <a:latin typeface="Consolas" panose="020B0609020204030204" charset="0"/>
              </a:rPr>
              <a:t> in range(10)]  #包含10个[1,100]</a:t>
            </a:r>
            <a:r>
              <a:rPr lang="en-US" sz="2000" dirty="0" err="1">
                <a:latin typeface="Consolas" panose="020B0609020204030204" charset="0"/>
              </a:rPr>
              <a:t>之间随机数的列表</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print(max(a), min(a), sum(a))            #</a:t>
            </a:r>
            <a:r>
              <a:rPr lang="en-US" sz="2000" dirty="0" err="1">
                <a:latin typeface="Consolas" panose="020B0609020204030204" charset="0"/>
              </a:rPr>
              <a:t>最大值、最小值、所有元素之和</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sum(a) / </a:t>
            </a:r>
            <a:r>
              <a:rPr lang="en-US" sz="2000" dirty="0" err="1">
                <a:latin typeface="Consolas" panose="020B0609020204030204" charset="0"/>
              </a:rPr>
              <a:t>len</a:t>
            </a:r>
            <a:r>
              <a:rPr lang="en-US" sz="2000" dirty="0">
                <a:latin typeface="Consolas" panose="020B0609020204030204" charset="0"/>
              </a:rPr>
              <a:t>(a)                          #</a:t>
            </a:r>
            <a:r>
              <a:rPr lang="en-US" sz="2000" dirty="0" err="1">
                <a:latin typeface="Consolas" panose="020B0609020204030204" charset="0"/>
              </a:rPr>
              <a:t>平均值</a:t>
            </a:r>
            <a:endParaRPr lang="en-US" sz="2000" dirty="0">
              <a:latin typeface="Consolas" panose="020B0609020204030204" charset="0"/>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48</a:t>
            </a:fld>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2.3.3  基本输入输出</a:t>
            </a:r>
          </a:p>
        </p:txBody>
      </p:sp>
      <p:sp>
        <p:nvSpPr>
          <p:cNvPr id="3" name="Content Placeholder 2"/>
          <p:cNvSpPr>
            <a:spLocks noGrp="1"/>
          </p:cNvSpPr>
          <p:nvPr>
            <p:ph idx="1"/>
          </p:nvPr>
        </p:nvSpPr>
        <p:spPr/>
        <p:txBody>
          <a:bodyPr/>
          <a:lstStyle/>
          <a:p>
            <a:pPr fontAlgn="auto">
              <a:lnSpc>
                <a:spcPct val="150000"/>
              </a:lnSpc>
              <a:spcBef>
                <a:spcPts val="0"/>
              </a:spcBef>
            </a:pPr>
            <a:r>
              <a:rPr lang="en-US" sz="2400"/>
              <a:t>input()和print()是Python的基本输入输出函数，前者用来接收用户的键盘输入，后者用来把数据以指定的格式输出到标准控制台或指定的文件对象。不论用户输入什么内容，</a:t>
            </a:r>
            <a:r>
              <a:rPr lang="en-US" sz="2400">
                <a:solidFill>
                  <a:srgbClr val="FF0000"/>
                </a:solidFill>
              </a:rPr>
              <a:t>input()一律</a:t>
            </a:r>
            <a:r>
              <a:rPr lang="zh-CN" altLang="en-US" sz="2400">
                <a:solidFill>
                  <a:srgbClr val="FF0000"/>
                </a:solidFill>
              </a:rPr>
              <a:t>返回</a:t>
            </a:r>
            <a:r>
              <a:rPr lang="en-US" sz="2400">
                <a:solidFill>
                  <a:srgbClr val="FF0000"/>
                </a:solidFill>
              </a:rPr>
              <a:t>字符串对待</a:t>
            </a:r>
            <a:r>
              <a:rPr lang="en-US" sz="2400"/>
              <a:t>，必要的时候可以使用内置函数int()、float()或eval()对用户输入的内容进行类型转换。</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49</a:t>
            </a:fld>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2.1.1  </a:t>
            </a:r>
            <a:r>
              <a:rPr lang="zh-CN" altLang="en-US"/>
              <a:t>常量与变量</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a:t>
            </a:fld>
            <a:endParaRPr lang="zh-CN" altLang="en-US"/>
          </a:p>
        </p:txBody>
      </p:sp>
      <p:sp>
        <p:nvSpPr>
          <p:cNvPr id="24577" name="文本占位符 21505"/>
          <p:cNvSpPr>
            <a:spLocks noGrp="1"/>
          </p:cNvSpPr>
          <p:nvPr>
            <p:ph idx="1"/>
          </p:nvPr>
        </p:nvSpPr>
        <p:spPr/>
        <p:txBody>
          <a:bodyPr anchor="t"/>
          <a:lstStyle/>
          <a:p>
            <a:pPr defTabSz="914400" fontAlgn="auto">
              <a:lnSpc>
                <a:spcPct val="150000"/>
              </a:lnSpc>
              <a:spcBef>
                <a:spcPts val="600"/>
              </a:spcBef>
              <a:spcAft>
                <a:spcPts val="600"/>
              </a:spcAft>
              <a:buSzPct val="90000"/>
              <a:buFont typeface="Wingdings" panose="05000000000000000000" charset="0"/>
              <a:buChar char="§"/>
            </a:pPr>
            <a:r>
              <a:rPr lang="zh-CN" altLang="en-US" sz="2400">
                <a:latin typeface="宋体" panose="02010600030101010101" pitchFamily="2" charset="-122"/>
              </a:rPr>
              <a:t>在</a:t>
            </a:r>
            <a:r>
              <a:rPr lang="en-US" altLang="zh-CN" sz="2400">
                <a:latin typeface="宋体" panose="02010600030101010101" pitchFamily="2" charset="-122"/>
              </a:rPr>
              <a:t>Python</a:t>
            </a:r>
            <a:r>
              <a:rPr lang="zh-CN" altLang="en-US" sz="2400">
                <a:latin typeface="宋体" panose="02010600030101010101" pitchFamily="2" charset="-122"/>
              </a:rPr>
              <a:t>中，</a:t>
            </a:r>
            <a:r>
              <a:rPr lang="zh-CN" altLang="en-US" sz="2400">
                <a:solidFill>
                  <a:srgbClr val="FF0000"/>
                </a:solidFill>
                <a:latin typeface="宋体" panose="02010600030101010101" pitchFamily="2" charset="-122"/>
              </a:rPr>
              <a:t>不需要事先声明变量名及其类型</a:t>
            </a:r>
            <a:r>
              <a:rPr lang="zh-CN" altLang="en-US" sz="2400">
                <a:latin typeface="宋体" panose="02010600030101010101" pitchFamily="2" charset="-122"/>
              </a:rPr>
              <a:t>，直接赋值即可创建各种类型的对象变量。</a:t>
            </a:r>
            <a:r>
              <a:rPr lang="zh-CN" altLang="en-US" sz="2400">
                <a:latin typeface="宋体" panose="02010600030101010101" pitchFamily="2" charset="-122"/>
                <a:sym typeface="Arial" panose="020B0604020202020204" charset="-122"/>
              </a:rPr>
              <a:t>这一点适用于</a:t>
            </a:r>
            <a:r>
              <a:rPr lang="en-US" altLang="zh-CN" sz="2400">
                <a:latin typeface="宋体" panose="02010600030101010101" pitchFamily="2" charset="-122"/>
                <a:sym typeface="Arial" panose="020B0604020202020204" charset="-122"/>
              </a:rPr>
              <a:t>Python</a:t>
            </a:r>
            <a:r>
              <a:rPr lang="zh-CN" altLang="en-US" sz="2400">
                <a:latin typeface="宋体" panose="02010600030101010101" pitchFamily="2" charset="-122"/>
                <a:sym typeface="Arial" panose="020B0604020202020204" charset="-122"/>
              </a:rPr>
              <a:t>任意类型的对象。</a:t>
            </a:r>
            <a:endParaRPr lang="zh-CN" altLang="en-US" sz="2400">
              <a:latin typeface="宋体" panose="02010600030101010101" pitchFamily="2" charset="-122"/>
            </a:endParaRPr>
          </a:p>
          <a:p>
            <a:pPr defTabSz="914400" fontAlgn="auto">
              <a:lnSpc>
                <a:spcPct val="150000"/>
              </a:lnSpc>
              <a:spcBef>
                <a:spcPts val="600"/>
              </a:spcBef>
              <a:spcAft>
                <a:spcPts val="600"/>
              </a:spcAft>
              <a:buSzPct val="90000"/>
              <a:buFont typeface="Wingdings" panose="05000000000000000000" pitchFamily="2" charset="2"/>
              <a:buNone/>
            </a:pPr>
            <a:r>
              <a:rPr lang="zh-CN" altLang="en-US" sz="2400">
                <a:latin typeface="宋体" panose="02010600030101010101" pitchFamily="2" charset="-122"/>
              </a:rPr>
              <a:t>例如语句</a:t>
            </a:r>
          </a:p>
          <a:p>
            <a:pPr defTabSz="914400" fontAlgn="auto">
              <a:lnSpc>
                <a:spcPct val="150000"/>
              </a:lnSpc>
              <a:spcBef>
                <a:spcPts val="600"/>
              </a:spcBef>
              <a:spcAft>
                <a:spcPts val="600"/>
              </a:spcAft>
              <a:buSzPct val="90000"/>
              <a:buFont typeface="Wingdings" panose="05000000000000000000" pitchFamily="2" charset="2"/>
              <a:buNone/>
            </a:pPr>
            <a:r>
              <a:rPr lang="en-US" altLang="zh-CN" sz="1800">
                <a:latin typeface="Consolas" panose="020B0609020204030204" charset="0"/>
              </a:rPr>
              <a:t>&gt;&gt;&gt; x = 3</a:t>
            </a:r>
          </a:p>
          <a:p>
            <a:pPr defTabSz="914400" fontAlgn="auto">
              <a:lnSpc>
                <a:spcPct val="150000"/>
              </a:lnSpc>
              <a:spcBef>
                <a:spcPts val="600"/>
              </a:spcBef>
              <a:spcAft>
                <a:spcPts val="600"/>
              </a:spcAft>
              <a:buSzPct val="90000"/>
              <a:buFont typeface="Wingdings" panose="05000000000000000000" pitchFamily="2" charset="2"/>
              <a:buNone/>
            </a:pPr>
            <a:r>
              <a:rPr lang="zh-CN" altLang="en-US" sz="2400">
                <a:latin typeface="宋体" panose="02010600030101010101" pitchFamily="2" charset="-122"/>
              </a:rPr>
              <a:t>创建了整型变量</a:t>
            </a:r>
            <a:r>
              <a:rPr lang="en-US" altLang="zh-CN" sz="2400">
                <a:latin typeface="宋体" panose="02010600030101010101" pitchFamily="2" charset="-122"/>
              </a:rPr>
              <a:t>x</a:t>
            </a:r>
            <a:r>
              <a:rPr lang="zh-CN" altLang="en-US" sz="2400">
                <a:latin typeface="宋体" panose="02010600030101010101" pitchFamily="2" charset="-122"/>
              </a:rPr>
              <a:t>，并赋值为</a:t>
            </a:r>
            <a:r>
              <a:rPr lang="en-US" altLang="zh-CN" sz="2400">
                <a:latin typeface="宋体" panose="02010600030101010101" pitchFamily="2" charset="-122"/>
              </a:rPr>
              <a:t>3</a:t>
            </a:r>
            <a:r>
              <a:rPr lang="zh-CN" altLang="en-US" sz="2400">
                <a:latin typeface="宋体" panose="02010600030101010101" pitchFamily="2" charset="-122"/>
              </a:rPr>
              <a:t>，再例如语句</a:t>
            </a:r>
          </a:p>
          <a:p>
            <a:pPr defTabSz="914400" fontAlgn="auto">
              <a:lnSpc>
                <a:spcPct val="150000"/>
              </a:lnSpc>
              <a:spcBef>
                <a:spcPts val="600"/>
              </a:spcBef>
              <a:spcAft>
                <a:spcPts val="600"/>
              </a:spcAft>
              <a:buSzPct val="90000"/>
              <a:buFont typeface="Wingdings" panose="05000000000000000000" pitchFamily="2" charset="2"/>
              <a:buNone/>
            </a:pPr>
            <a:r>
              <a:rPr lang="en-US" altLang="zh-CN" sz="1800">
                <a:latin typeface="Consolas" panose="020B0609020204030204" charset="0"/>
              </a:rPr>
              <a:t>&gt;&gt;&gt; x = 'Hello world.'</a:t>
            </a:r>
          </a:p>
          <a:p>
            <a:pPr defTabSz="914400" fontAlgn="auto">
              <a:lnSpc>
                <a:spcPct val="150000"/>
              </a:lnSpc>
              <a:spcBef>
                <a:spcPts val="600"/>
              </a:spcBef>
              <a:spcAft>
                <a:spcPts val="600"/>
              </a:spcAft>
              <a:buSzPct val="90000"/>
              <a:buFont typeface="Wingdings" panose="05000000000000000000" pitchFamily="2" charset="2"/>
              <a:buNone/>
            </a:pPr>
            <a:r>
              <a:rPr lang="zh-CN" altLang="en-US" sz="2400">
                <a:latin typeface="宋体" panose="02010600030101010101" pitchFamily="2" charset="-122"/>
              </a:rPr>
              <a:t>创建了字符串变量</a:t>
            </a:r>
            <a:r>
              <a:rPr lang="en-US" altLang="zh-CN" sz="2400">
                <a:latin typeface="宋体" panose="02010600030101010101" pitchFamily="2" charset="-122"/>
              </a:rPr>
              <a:t>x</a:t>
            </a:r>
            <a:r>
              <a:rPr lang="zh-CN" altLang="en-US" sz="2400">
                <a:latin typeface="宋体" panose="02010600030101010101" pitchFamily="2" charset="-122"/>
              </a:rPr>
              <a:t>，并赋值为</a:t>
            </a:r>
            <a:r>
              <a:rPr lang="en-US" altLang="zh-CN" sz="2400">
                <a:latin typeface="宋体" panose="02010600030101010101" pitchFamily="2" charset="-122"/>
              </a:rPr>
              <a:t>'Hello world.'</a:t>
            </a:r>
            <a:r>
              <a:rPr lang="zh-CN" altLang="en-US" sz="2400">
                <a:latin typeface="宋体" panose="02010600030101010101" pitchFamily="2" charset="-122"/>
              </a:rPr>
              <a:t>。</a:t>
            </a:r>
          </a:p>
        </p:txBody>
      </p:sp>
      <p:sp>
        <p:nvSpPr>
          <p:cNvPr id="5" name="线形标注 1 1"/>
          <p:cNvSpPr/>
          <p:nvPr/>
        </p:nvSpPr>
        <p:spPr>
          <a:xfrm>
            <a:off x="3147695" y="2898775"/>
            <a:ext cx="2638425" cy="555625"/>
          </a:xfrm>
          <a:prstGeom prst="borderCallout1">
            <a:avLst>
              <a:gd name="adj1" fmla="val 51258"/>
              <a:gd name="adj2" fmla="val -2022"/>
              <a:gd name="adj3" fmla="val 112500"/>
              <a:gd name="adj4" fmla="val -38333"/>
            </a:avLst>
          </a:prstGeom>
          <a:ln w="31750">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zh-CN" altLang="en-US" strike="noStrike" noProof="1">
                <a:solidFill>
                  <a:srgbClr val="FF0000"/>
                </a:solidFill>
              </a:rPr>
              <a:t>凭空出现一个整型变量</a:t>
            </a:r>
            <a:r>
              <a:rPr lang="en-US" altLang="zh-CN" strike="noStrike" noProof="1">
                <a:solidFill>
                  <a:srgbClr val="FF0000"/>
                </a:solidFill>
              </a:rPr>
              <a:t>x</a:t>
            </a:r>
          </a:p>
        </p:txBody>
      </p:sp>
      <p:sp>
        <p:nvSpPr>
          <p:cNvPr id="6" name="线形标注 1 2"/>
          <p:cNvSpPr/>
          <p:nvPr/>
        </p:nvSpPr>
        <p:spPr>
          <a:xfrm>
            <a:off x="4857433" y="4488815"/>
            <a:ext cx="4067175" cy="555625"/>
          </a:xfrm>
          <a:prstGeom prst="borderCallout1">
            <a:avLst>
              <a:gd name="adj1" fmla="val 51258"/>
              <a:gd name="adj2" fmla="val -1468"/>
              <a:gd name="adj3" fmla="val 60068"/>
              <a:gd name="adj4" fmla="val -27181"/>
            </a:avLst>
          </a:prstGeom>
          <a:ln w="31750">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zh-CN" altLang="en-US" strike="noStrike" noProof="1">
                <a:solidFill>
                  <a:srgbClr val="FF0000"/>
                </a:solidFill>
                <a:ea typeface="宋体" panose="02010600030101010101" pitchFamily="2" charset="-122"/>
              </a:rPr>
              <a:t>新的字符串变量，再也不是原来的</a:t>
            </a:r>
            <a:r>
              <a:rPr lang="en-US" altLang="zh-CN" strike="noStrike" noProof="1">
                <a:solidFill>
                  <a:srgbClr val="FF0000"/>
                </a:solidFill>
                <a:ea typeface="宋体" panose="02010600030101010101" pitchFamily="2" charset="-122"/>
              </a:rPr>
              <a:t>x</a:t>
            </a:r>
            <a:r>
              <a:rPr lang="zh-CN" altLang="en-US" strike="noStrike" noProof="1">
                <a:solidFill>
                  <a:srgbClr val="FF0000"/>
                </a:solidFill>
                <a:ea typeface="宋体" panose="02010600030101010101" pitchFamily="2" charset="-122"/>
              </a:rPr>
              <a:t>了</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2.3.3  基本输入输出</a:t>
            </a:r>
            <a:endParaRPr lang="en-US"/>
          </a:p>
        </p:txBody>
      </p:sp>
      <p:sp>
        <p:nvSpPr>
          <p:cNvPr id="3" name="Content Placeholder 2"/>
          <p:cNvSpPr>
            <a:spLocks noGrp="1"/>
          </p:cNvSpPr>
          <p:nvPr>
            <p:ph idx="1"/>
          </p:nvPr>
        </p:nvSpPr>
        <p:spPr>
          <a:xfrm>
            <a:off x="838200" y="1321435"/>
            <a:ext cx="10515600" cy="5148580"/>
          </a:xfrm>
        </p:spPr>
        <p:txBody>
          <a:bodyPr>
            <a:normAutofit/>
          </a:bodyPr>
          <a:lstStyle/>
          <a:p>
            <a:pPr marL="0" indent="0" fontAlgn="auto">
              <a:lnSpc>
                <a:spcPct val="100000"/>
              </a:lnSpc>
              <a:spcBef>
                <a:spcPts val="0"/>
              </a:spcBef>
              <a:buNone/>
            </a:pPr>
            <a:r>
              <a:rPr lang="en-US" sz="1800" dirty="0">
                <a:latin typeface="Consolas" panose="020B0609020204030204" charset="0"/>
              </a:rPr>
              <a:t>&gt;&gt;&gt; x = input('Please input: ')</a:t>
            </a:r>
          </a:p>
          <a:p>
            <a:pPr marL="0" indent="0" fontAlgn="auto">
              <a:lnSpc>
                <a:spcPct val="100000"/>
              </a:lnSpc>
              <a:spcBef>
                <a:spcPts val="0"/>
              </a:spcBef>
              <a:buNone/>
            </a:pPr>
            <a:r>
              <a:rPr lang="en-US" sz="1800" dirty="0">
                <a:solidFill>
                  <a:srgbClr val="00B0F0"/>
                </a:solidFill>
                <a:latin typeface="Consolas" panose="020B0609020204030204" charset="0"/>
              </a:rPr>
              <a:t>Please input: 345</a:t>
            </a:r>
          </a:p>
          <a:p>
            <a:pPr marL="0" indent="0" fontAlgn="auto">
              <a:lnSpc>
                <a:spcPct val="100000"/>
              </a:lnSpc>
              <a:spcBef>
                <a:spcPts val="0"/>
              </a:spcBef>
              <a:buNone/>
            </a:pPr>
            <a:r>
              <a:rPr lang="en-US" sz="1800" dirty="0">
                <a:latin typeface="Consolas" panose="020B0609020204030204" charset="0"/>
              </a:rPr>
              <a:t>&gt;&gt;&gt; x</a:t>
            </a:r>
          </a:p>
          <a:p>
            <a:pPr marL="0" indent="0" fontAlgn="auto">
              <a:lnSpc>
                <a:spcPct val="100000"/>
              </a:lnSpc>
              <a:spcBef>
                <a:spcPts val="0"/>
              </a:spcBef>
              <a:buNone/>
            </a:pPr>
            <a:r>
              <a:rPr lang="en-US" sz="1800" dirty="0">
                <a:solidFill>
                  <a:srgbClr val="00B0F0"/>
                </a:solidFill>
                <a:latin typeface="Consolas" panose="020B0609020204030204" charset="0"/>
              </a:rPr>
              <a:t>'345'</a:t>
            </a:r>
          </a:p>
          <a:p>
            <a:pPr marL="0" indent="0" fontAlgn="auto">
              <a:lnSpc>
                <a:spcPct val="100000"/>
              </a:lnSpc>
              <a:spcBef>
                <a:spcPts val="0"/>
              </a:spcBef>
              <a:buNone/>
            </a:pPr>
            <a:r>
              <a:rPr lang="en-US" sz="1800" dirty="0">
                <a:latin typeface="Consolas" panose="020B0609020204030204" charset="0"/>
              </a:rPr>
              <a:t>&gt;&gt;&gt; type(x)                     #</a:t>
            </a:r>
            <a:r>
              <a:rPr lang="en-US" sz="1800" dirty="0" err="1">
                <a:latin typeface="Consolas" panose="020B0609020204030204" charset="0"/>
              </a:rPr>
              <a:t>把用户的输入作为字符串对待</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&lt;class '</a:t>
            </a:r>
            <a:r>
              <a:rPr lang="en-US" sz="1800" dirty="0" err="1">
                <a:solidFill>
                  <a:srgbClr val="00B0F0"/>
                </a:solidFill>
                <a:latin typeface="Consolas" panose="020B0609020204030204" charset="0"/>
              </a:rPr>
              <a:t>str</a:t>
            </a:r>
            <a:r>
              <a:rPr lang="en-US" sz="1800" dirty="0">
                <a:solidFill>
                  <a:srgbClr val="00B0F0"/>
                </a:solidFill>
                <a:latin typeface="Consolas" panose="020B0609020204030204" charset="0"/>
              </a:rPr>
              <a:t>'&gt;</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int</a:t>
            </a:r>
            <a:r>
              <a:rPr lang="en-US" sz="1800" dirty="0">
                <a:latin typeface="Consolas" panose="020B0609020204030204" charset="0"/>
              </a:rPr>
              <a:t>(x)                      #</a:t>
            </a:r>
            <a:r>
              <a:rPr lang="en-US" sz="1800" dirty="0" err="1">
                <a:latin typeface="Consolas" panose="020B0609020204030204" charset="0"/>
              </a:rPr>
              <a:t>转换为整数</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345</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eval</a:t>
            </a:r>
            <a:r>
              <a:rPr lang="en-US" sz="1800" dirty="0">
                <a:latin typeface="Consolas" panose="020B0609020204030204" charset="0"/>
              </a:rPr>
              <a:t>(x)                     #</a:t>
            </a:r>
            <a:r>
              <a:rPr lang="en-US" sz="1800" dirty="0" err="1">
                <a:latin typeface="Consolas" panose="020B0609020204030204" charset="0"/>
              </a:rPr>
              <a:t>对字符串求值，或类型转换</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345</a:t>
            </a:r>
          </a:p>
          <a:p>
            <a:pPr marL="0" indent="0" fontAlgn="auto">
              <a:lnSpc>
                <a:spcPct val="100000"/>
              </a:lnSpc>
              <a:spcBef>
                <a:spcPts val="0"/>
              </a:spcBef>
              <a:buNone/>
            </a:pPr>
            <a:r>
              <a:rPr lang="en-US" sz="1800" dirty="0">
                <a:latin typeface="Consolas" panose="020B0609020204030204" charset="0"/>
              </a:rPr>
              <a:t>&gt;&gt;&gt; x = input('Please input: ')</a:t>
            </a:r>
          </a:p>
          <a:p>
            <a:pPr marL="0" indent="0" fontAlgn="auto">
              <a:lnSpc>
                <a:spcPct val="100000"/>
              </a:lnSpc>
              <a:spcBef>
                <a:spcPts val="0"/>
              </a:spcBef>
              <a:buNone/>
            </a:pPr>
            <a:r>
              <a:rPr lang="en-US" sz="1800" dirty="0">
                <a:solidFill>
                  <a:srgbClr val="00B0F0"/>
                </a:solidFill>
                <a:latin typeface="Consolas" panose="020B0609020204030204" charset="0"/>
              </a:rPr>
              <a:t>Please input: [1, 2, 3]</a:t>
            </a:r>
          </a:p>
          <a:p>
            <a:pPr marL="0" indent="0" fontAlgn="auto">
              <a:lnSpc>
                <a:spcPct val="100000"/>
              </a:lnSpc>
              <a:spcBef>
                <a:spcPts val="0"/>
              </a:spcBef>
              <a:buNone/>
            </a:pPr>
            <a:r>
              <a:rPr lang="en-US" sz="1800" dirty="0">
                <a:latin typeface="Consolas" panose="020B0609020204030204" charset="0"/>
              </a:rPr>
              <a:t>&gt;&gt;&gt; x</a:t>
            </a:r>
          </a:p>
          <a:p>
            <a:pPr marL="0" indent="0" fontAlgn="auto">
              <a:lnSpc>
                <a:spcPct val="100000"/>
              </a:lnSpc>
              <a:spcBef>
                <a:spcPts val="0"/>
              </a:spcBef>
              <a:buNone/>
            </a:pPr>
            <a:r>
              <a:rPr lang="en-US" sz="1800" dirty="0">
                <a:solidFill>
                  <a:srgbClr val="00B0F0"/>
                </a:solidFill>
                <a:latin typeface="Consolas" panose="020B0609020204030204" charset="0"/>
              </a:rPr>
              <a:t>'[1, 2, 3]'</a:t>
            </a:r>
          </a:p>
          <a:p>
            <a:pPr marL="0" indent="0" fontAlgn="auto">
              <a:lnSpc>
                <a:spcPct val="100000"/>
              </a:lnSpc>
              <a:spcBef>
                <a:spcPts val="0"/>
              </a:spcBef>
              <a:buNone/>
            </a:pPr>
            <a:r>
              <a:rPr lang="en-US" sz="1800" dirty="0">
                <a:latin typeface="Consolas" panose="020B0609020204030204" charset="0"/>
              </a:rPr>
              <a:t>&gt;&gt;&gt; type(x)</a:t>
            </a:r>
          </a:p>
          <a:p>
            <a:pPr marL="0" indent="0" fontAlgn="auto">
              <a:lnSpc>
                <a:spcPct val="100000"/>
              </a:lnSpc>
              <a:spcBef>
                <a:spcPts val="0"/>
              </a:spcBef>
              <a:buNone/>
            </a:pPr>
            <a:r>
              <a:rPr lang="en-US" sz="1800" dirty="0">
                <a:solidFill>
                  <a:srgbClr val="00B0F0"/>
                </a:solidFill>
                <a:latin typeface="Consolas" panose="020B0609020204030204" charset="0"/>
              </a:rPr>
              <a:t>&lt;class '</a:t>
            </a:r>
            <a:r>
              <a:rPr lang="en-US" sz="1800" dirty="0" err="1">
                <a:solidFill>
                  <a:srgbClr val="00B0F0"/>
                </a:solidFill>
                <a:latin typeface="Consolas" panose="020B0609020204030204" charset="0"/>
              </a:rPr>
              <a:t>str</a:t>
            </a:r>
            <a:r>
              <a:rPr lang="en-US" sz="1800" dirty="0">
                <a:solidFill>
                  <a:srgbClr val="00B0F0"/>
                </a:solidFill>
                <a:latin typeface="Consolas" panose="020B0609020204030204" charset="0"/>
              </a:rPr>
              <a:t>'&gt;</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eval</a:t>
            </a:r>
            <a:r>
              <a:rPr lang="en-US" sz="1800" dirty="0">
                <a:latin typeface="Consolas" panose="020B0609020204030204" charset="0"/>
              </a:rPr>
              <a:t>(x)</a:t>
            </a:r>
          </a:p>
          <a:p>
            <a:pPr marL="0" indent="0" fontAlgn="auto">
              <a:lnSpc>
                <a:spcPct val="100000"/>
              </a:lnSpc>
              <a:spcBef>
                <a:spcPts val="0"/>
              </a:spcBef>
              <a:buNone/>
            </a:pPr>
            <a:r>
              <a:rPr lang="en-US" sz="1800" dirty="0">
                <a:solidFill>
                  <a:srgbClr val="00B0F0"/>
                </a:solidFill>
                <a:latin typeface="Consolas" panose="020B0609020204030204" charset="0"/>
              </a:rPr>
              <a:t>[1, 2, 3]</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50</a:t>
            </a:fld>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2.3.3  基本输入输出</a:t>
            </a:r>
            <a:endParaRPr lang="en-US"/>
          </a:p>
        </p:txBody>
      </p:sp>
      <p:sp>
        <p:nvSpPr>
          <p:cNvPr id="3" name="Content Placeholder 2"/>
          <p:cNvSpPr>
            <a:spLocks noGrp="1"/>
          </p:cNvSpPr>
          <p:nvPr>
            <p:ph idx="1"/>
          </p:nvPr>
        </p:nvSpPr>
        <p:spPr>
          <a:xfrm>
            <a:off x="838200" y="1321435"/>
            <a:ext cx="11168380" cy="5118735"/>
          </a:xfrm>
        </p:spPr>
        <p:txBody>
          <a:bodyPr>
            <a:normAutofit/>
          </a:bodyPr>
          <a:lstStyle/>
          <a:p>
            <a:pPr fontAlgn="auto">
              <a:lnSpc>
                <a:spcPct val="150000"/>
              </a:lnSpc>
              <a:spcBef>
                <a:spcPts val="0"/>
              </a:spcBef>
              <a:buFont typeface="Wingdings" panose="05000000000000000000" charset="0"/>
              <a:buChar char=""/>
            </a:pPr>
            <a:r>
              <a:rPr lang="en-US" sz="2400" dirty="0" err="1"/>
              <a:t>内置函数print</a:t>
            </a:r>
            <a:r>
              <a:rPr lang="en-US" sz="2400" dirty="0"/>
              <a:t>()</a:t>
            </a:r>
            <a:r>
              <a:rPr lang="en-US" sz="2400" dirty="0" err="1"/>
              <a:t>用于输出信息到标准控制台或指定文件，语法格式为</a:t>
            </a:r>
            <a:r>
              <a:rPr lang="en-US" sz="2400" dirty="0"/>
              <a:t>：</a:t>
            </a:r>
          </a:p>
          <a:p>
            <a:pPr fontAlgn="auto">
              <a:lnSpc>
                <a:spcPct val="100000"/>
              </a:lnSpc>
              <a:spcBef>
                <a:spcPts val="0"/>
              </a:spcBef>
              <a:buNone/>
            </a:pPr>
            <a:r>
              <a:rPr lang="en-US" sz="2000" dirty="0">
                <a:latin typeface="Consolas" panose="020B0609020204030204" charset="0"/>
              </a:rPr>
              <a:t>print(value1, value2, ..., </a:t>
            </a:r>
            <a:r>
              <a:rPr lang="en-US" sz="2000" dirty="0" err="1">
                <a:latin typeface="Consolas" panose="020B0609020204030204" charset="0"/>
              </a:rPr>
              <a:t>sep</a:t>
            </a:r>
            <a:r>
              <a:rPr lang="en-US" sz="2000" dirty="0">
                <a:latin typeface="Consolas" panose="020B0609020204030204" charset="0"/>
              </a:rPr>
              <a:t>=' ', end='\n', file=</a:t>
            </a:r>
            <a:r>
              <a:rPr lang="en-US" sz="2000" dirty="0" err="1">
                <a:latin typeface="Consolas" panose="020B0609020204030204" charset="0"/>
              </a:rPr>
              <a:t>sys.stdout</a:t>
            </a:r>
            <a:r>
              <a:rPr lang="en-US" sz="2000" dirty="0">
                <a:latin typeface="Consolas" panose="020B0609020204030204" charset="0"/>
              </a:rPr>
              <a:t>, flush=False)</a:t>
            </a:r>
          </a:p>
          <a:p>
            <a:pPr marL="0" indent="0" fontAlgn="auto">
              <a:lnSpc>
                <a:spcPct val="100000"/>
              </a:lnSpc>
              <a:spcBef>
                <a:spcPts val="0"/>
              </a:spcBef>
              <a:buNone/>
            </a:pPr>
            <a:endParaRPr lang="en-US" sz="2000" dirty="0">
              <a:latin typeface="Consolas" panose="020B0609020204030204" charset="0"/>
            </a:endParaRPr>
          </a:p>
          <a:p>
            <a:pPr fontAlgn="auto">
              <a:lnSpc>
                <a:spcPct val="150000"/>
              </a:lnSpc>
              <a:spcBef>
                <a:spcPts val="0"/>
              </a:spcBef>
              <a:buFont typeface="Wingdings" panose="05000000000000000000" charset="0"/>
              <a:buChar char=""/>
            </a:pPr>
            <a:r>
              <a:rPr lang="en-US" sz="2400" dirty="0" err="1"/>
              <a:t>sep参数之前为需要输出的内容（可以有多个</a:t>
            </a:r>
            <a:r>
              <a:rPr lang="en-US" sz="2400" dirty="0"/>
              <a:t>）；</a:t>
            </a:r>
          </a:p>
          <a:p>
            <a:pPr fontAlgn="auto">
              <a:lnSpc>
                <a:spcPct val="150000"/>
              </a:lnSpc>
              <a:spcBef>
                <a:spcPts val="0"/>
              </a:spcBef>
              <a:buFont typeface="Wingdings" panose="05000000000000000000" charset="0"/>
              <a:buChar char=""/>
            </a:pPr>
            <a:r>
              <a:rPr lang="en-US" sz="2400" dirty="0" err="1"/>
              <a:t>sep参数用于指定数据之间的分隔符，默认为空格</a:t>
            </a:r>
            <a:r>
              <a:rPr lang="en-US" sz="2400" dirty="0"/>
              <a:t>；</a:t>
            </a:r>
          </a:p>
          <a:p>
            <a:pPr fontAlgn="auto">
              <a:lnSpc>
                <a:spcPct val="150000"/>
              </a:lnSpc>
              <a:spcBef>
                <a:spcPts val="0"/>
              </a:spcBef>
              <a:buFont typeface="Wingdings" panose="05000000000000000000" charset="0"/>
              <a:buChar char=""/>
            </a:pPr>
            <a:r>
              <a:rPr lang="en-US" sz="2400" dirty="0"/>
              <a:t>end</a:t>
            </a:r>
            <a:r>
              <a:rPr lang="zh-CN" altLang="en-US" sz="2400" dirty="0"/>
              <a:t>参数用于指定输出完数据之后再输出什么字符；</a:t>
            </a:r>
            <a:endParaRPr lang="en-US" sz="2400" dirty="0"/>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print(1, 3, 5, 7, </a:t>
            </a:r>
            <a:r>
              <a:rPr lang="en-US" sz="2000" dirty="0" err="1">
                <a:latin typeface="Consolas" panose="020B0609020204030204" charset="0"/>
              </a:rPr>
              <a:t>sep</a:t>
            </a:r>
            <a:r>
              <a:rPr lang="en-US" sz="2000" dirty="0">
                <a:latin typeface="Consolas" panose="020B0609020204030204" charset="0"/>
              </a:rPr>
              <a:t>='\t')       #</a:t>
            </a:r>
            <a:r>
              <a:rPr lang="en-US" sz="2000" dirty="0" err="1">
                <a:latin typeface="Consolas" panose="020B0609020204030204" charset="0"/>
              </a:rPr>
              <a:t>修改默认分隔符</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1	3	5	7</a:t>
            </a:r>
          </a:p>
          <a:p>
            <a:pPr marL="0" indent="0" fontAlgn="auto">
              <a:lnSpc>
                <a:spcPct val="100000"/>
              </a:lnSpc>
              <a:spcBef>
                <a:spcPts val="0"/>
              </a:spcBef>
              <a:buNone/>
            </a:pPr>
            <a:r>
              <a:rPr lang="en-US" sz="2000" dirty="0">
                <a:latin typeface="Consolas" panose="020B0609020204030204" charset="0"/>
              </a:rPr>
              <a:t>&gt;&gt;&gt; for i in range(10):               #</a:t>
            </a:r>
            <a:r>
              <a:rPr lang="en-US" sz="2000" dirty="0" err="1">
                <a:latin typeface="Consolas" panose="020B0609020204030204" charset="0"/>
              </a:rPr>
              <a:t>修改end参数，每个输出之后不换行</a:t>
            </a: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    print(i, end=' ')</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0 1 2 3 4 5 6 7 8 9 </a:t>
            </a:r>
            <a:endParaRPr lang="en-US" sz="2000" dirty="0">
              <a:latin typeface="Consolas" panose="020B0609020204030204" charset="0"/>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51</a:t>
            </a:fld>
            <a:endParaRPr lang="zh-CN"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2.3.4  排序与逆序</a:t>
            </a:r>
          </a:p>
        </p:txBody>
      </p:sp>
      <p:sp>
        <p:nvSpPr>
          <p:cNvPr id="3" name="Content Placeholder 2"/>
          <p:cNvSpPr>
            <a:spLocks noGrp="1"/>
          </p:cNvSpPr>
          <p:nvPr>
            <p:ph idx="1"/>
          </p:nvPr>
        </p:nvSpPr>
        <p:spPr>
          <a:xfrm>
            <a:off x="838200" y="1321435"/>
            <a:ext cx="11071860" cy="5282565"/>
          </a:xfrm>
        </p:spPr>
        <p:txBody>
          <a:bodyPr>
            <a:normAutofit/>
          </a:bodyPr>
          <a:lstStyle/>
          <a:p>
            <a:pPr fontAlgn="auto">
              <a:lnSpc>
                <a:spcPct val="100000"/>
              </a:lnSpc>
              <a:spcBef>
                <a:spcPts val="0"/>
              </a:spcBef>
              <a:buFont typeface="Wingdings" panose="05000000000000000000" charset="0"/>
              <a:buChar char=""/>
            </a:pPr>
            <a:r>
              <a:rPr lang="en-US" sz="2400" dirty="0"/>
              <a:t>sorted()</a:t>
            </a:r>
            <a:r>
              <a:rPr lang="en-US" sz="2400" dirty="0" err="1"/>
              <a:t>对列表、元组、字典、集合或其他可迭代对象进行排序并返回新列表，reversed</a:t>
            </a:r>
            <a:r>
              <a:rPr lang="en-US" sz="2400" dirty="0"/>
              <a:t>()对可迭代对象（生成器对象和具有惰性求值特性的zip、map、filter、enumerate等类似对象除外）进行翻转（首尾交换）并返回可迭代的reversed对象。</a:t>
            </a:r>
          </a:p>
          <a:p>
            <a:pPr marL="0" indent="0" fontAlgn="auto">
              <a:lnSpc>
                <a:spcPct val="100000"/>
              </a:lnSpc>
              <a:spcBef>
                <a:spcPts val="0"/>
              </a:spcBef>
              <a:buNone/>
            </a:pPr>
            <a:endParaRPr lang="en-US" sz="1800" dirty="0">
              <a:latin typeface="Consolas" panose="020B0609020204030204" charset="0"/>
            </a:endParaRPr>
          </a:p>
          <a:p>
            <a:pPr marL="0" indent="0" fontAlgn="auto">
              <a:lnSpc>
                <a:spcPct val="100000"/>
              </a:lnSpc>
              <a:spcBef>
                <a:spcPts val="0"/>
              </a:spcBef>
              <a:buNone/>
            </a:pPr>
            <a:r>
              <a:rPr lang="en-US" sz="1800" dirty="0">
                <a:latin typeface="Consolas" panose="020B0609020204030204" charset="0"/>
              </a:rPr>
              <a:t>&gt;&gt;&gt; x = list(range(11))</a:t>
            </a:r>
          </a:p>
          <a:p>
            <a:pPr marL="0" indent="0" fontAlgn="auto">
              <a:lnSpc>
                <a:spcPct val="100000"/>
              </a:lnSpc>
              <a:spcBef>
                <a:spcPts val="0"/>
              </a:spcBef>
              <a:buNone/>
            </a:pPr>
            <a:r>
              <a:rPr lang="en-US" sz="1800" dirty="0">
                <a:latin typeface="Consolas" panose="020B0609020204030204" charset="0"/>
              </a:rPr>
              <a:t>&gt;&gt;&gt; import random</a:t>
            </a:r>
          </a:p>
          <a:p>
            <a:pPr marL="0" indent="0" fontAlgn="auto">
              <a:lnSpc>
                <a:spcPct val="100000"/>
              </a:lnSpc>
              <a:spcBef>
                <a:spcPts val="0"/>
              </a:spcBef>
              <a:buNone/>
            </a:pPr>
            <a:r>
              <a:rPr lang="en-US" sz="1800" dirty="0">
                <a:latin typeface="Consolas" panose="020B0609020204030204" charset="0"/>
              </a:rPr>
              <a:t>&gt;&gt;&gt; </a:t>
            </a:r>
            <a:r>
              <a:rPr lang="en-US" sz="1800" dirty="0" err="1">
                <a:latin typeface="Consolas" panose="020B0609020204030204" charset="0"/>
              </a:rPr>
              <a:t>random.shuffle</a:t>
            </a:r>
            <a:r>
              <a:rPr lang="en-US" sz="1800" dirty="0">
                <a:latin typeface="Consolas" panose="020B0609020204030204" charset="0"/>
              </a:rPr>
              <a:t>(x)                      #</a:t>
            </a:r>
            <a:r>
              <a:rPr lang="en-US" sz="1800" dirty="0" err="1">
                <a:latin typeface="Consolas" panose="020B0609020204030204" charset="0"/>
              </a:rPr>
              <a:t>打乱顺序</a:t>
            </a:r>
            <a:endParaRPr lang="en-US" sz="1800" dirty="0">
              <a:latin typeface="Consolas" panose="020B0609020204030204" charset="0"/>
            </a:endParaRPr>
          </a:p>
          <a:p>
            <a:pPr marL="0" indent="0" fontAlgn="auto">
              <a:lnSpc>
                <a:spcPct val="100000"/>
              </a:lnSpc>
              <a:spcBef>
                <a:spcPts val="0"/>
              </a:spcBef>
              <a:buNone/>
            </a:pPr>
            <a:r>
              <a:rPr lang="en-US" sz="1800" dirty="0">
                <a:latin typeface="Consolas" panose="020B0609020204030204" charset="0"/>
              </a:rPr>
              <a:t>&gt;&gt;&gt; x</a:t>
            </a:r>
          </a:p>
          <a:p>
            <a:pPr marL="0" indent="0" fontAlgn="auto">
              <a:lnSpc>
                <a:spcPct val="100000"/>
              </a:lnSpc>
              <a:spcBef>
                <a:spcPts val="0"/>
              </a:spcBef>
              <a:buNone/>
            </a:pPr>
            <a:r>
              <a:rPr lang="en-US" sz="1800" dirty="0">
                <a:solidFill>
                  <a:srgbClr val="00B0F0"/>
                </a:solidFill>
                <a:latin typeface="Consolas" panose="020B0609020204030204" charset="0"/>
              </a:rPr>
              <a:t>[2, 4, 0, 6, 10, 7, 8, 3, 9, 1, 5]</a:t>
            </a:r>
          </a:p>
          <a:p>
            <a:pPr marL="0" indent="0" fontAlgn="auto">
              <a:lnSpc>
                <a:spcPct val="100000"/>
              </a:lnSpc>
              <a:spcBef>
                <a:spcPts val="0"/>
              </a:spcBef>
              <a:buNone/>
            </a:pPr>
            <a:r>
              <a:rPr lang="en-US" sz="1800" dirty="0">
                <a:latin typeface="Consolas" panose="020B0609020204030204" charset="0"/>
              </a:rPr>
              <a:t>&gt;&gt;&gt; sorted(x)                              #</a:t>
            </a:r>
            <a:r>
              <a:rPr lang="en-US" sz="1800" dirty="0" err="1">
                <a:latin typeface="Consolas" panose="020B0609020204030204" charset="0"/>
              </a:rPr>
              <a:t>以默认规则排序</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[0, 1, 2, 3, 4, 5, 6, 7, 8, 9, 10]</a:t>
            </a:r>
          </a:p>
          <a:p>
            <a:pPr marL="0" indent="0" fontAlgn="auto">
              <a:lnSpc>
                <a:spcPct val="100000"/>
              </a:lnSpc>
              <a:spcBef>
                <a:spcPts val="0"/>
              </a:spcBef>
              <a:buNone/>
            </a:pPr>
            <a:r>
              <a:rPr lang="en-US" sz="1800" dirty="0">
                <a:latin typeface="Consolas" panose="020B0609020204030204" charset="0"/>
              </a:rPr>
              <a:t>&gt;&gt;&gt; sorted(x, key=lambda </a:t>
            </a:r>
            <a:r>
              <a:rPr lang="en-US" sz="1800" dirty="0" err="1">
                <a:latin typeface="Consolas" panose="020B0609020204030204" charset="0"/>
              </a:rPr>
              <a:t>item:len</a:t>
            </a:r>
            <a:r>
              <a:rPr lang="en-US" sz="1800" dirty="0">
                <a:latin typeface="Consolas" panose="020B0609020204030204" charset="0"/>
              </a:rPr>
              <a:t>(</a:t>
            </a:r>
            <a:r>
              <a:rPr lang="en-US" sz="1800" dirty="0" err="1">
                <a:latin typeface="Consolas" panose="020B0609020204030204" charset="0"/>
              </a:rPr>
              <a:t>str</a:t>
            </a:r>
            <a:r>
              <a:rPr lang="en-US" sz="1800" dirty="0">
                <a:latin typeface="Consolas" panose="020B0609020204030204" charset="0"/>
              </a:rPr>
              <a:t>(item)), reverse=True)</a:t>
            </a:r>
          </a:p>
          <a:p>
            <a:pPr marL="0" indent="0" fontAlgn="auto">
              <a:lnSpc>
                <a:spcPct val="100000"/>
              </a:lnSpc>
              <a:spcBef>
                <a:spcPts val="0"/>
              </a:spcBef>
              <a:buNone/>
            </a:pPr>
            <a:r>
              <a:rPr lang="en-US" sz="1800" dirty="0">
                <a:latin typeface="Consolas" panose="020B0609020204030204" charset="0"/>
              </a:rPr>
              <a:t>                                           #</a:t>
            </a:r>
            <a:r>
              <a:rPr lang="en-US" sz="1800" dirty="0" err="1">
                <a:latin typeface="Consolas" panose="020B0609020204030204" charset="0"/>
              </a:rPr>
              <a:t>按转换成字符串以后的</a:t>
            </a:r>
            <a:r>
              <a:rPr lang="en-US" sz="1800" dirty="0" err="1">
                <a:solidFill>
                  <a:srgbClr val="FF0000"/>
                </a:solidFill>
                <a:latin typeface="Consolas" panose="020B0609020204030204" charset="0"/>
              </a:rPr>
              <a:t>长度</a:t>
            </a:r>
            <a:r>
              <a:rPr lang="en-US" sz="1800" dirty="0" err="1">
                <a:latin typeface="Consolas" panose="020B0609020204030204" charset="0"/>
              </a:rPr>
              <a:t>降序排列</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[10, 2, 4, 0, 6, 7, 8, 3, 9, 1, 5]</a:t>
            </a:r>
          </a:p>
          <a:p>
            <a:pPr marL="0" indent="0" fontAlgn="auto">
              <a:lnSpc>
                <a:spcPct val="100000"/>
              </a:lnSpc>
              <a:spcBef>
                <a:spcPts val="0"/>
              </a:spcBef>
              <a:buNone/>
            </a:pPr>
            <a:r>
              <a:rPr lang="en-US" sz="1800" dirty="0">
                <a:latin typeface="Consolas" panose="020B0609020204030204" charset="0"/>
              </a:rPr>
              <a:t>&gt;&gt;&gt; sorted(x, key=</a:t>
            </a:r>
            <a:r>
              <a:rPr lang="en-US" sz="1800" dirty="0" err="1">
                <a:latin typeface="Consolas" panose="020B0609020204030204" charset="0"/>
              </a:rPr>
              <a:t>str</a:t>
            </a:r>
            <a:r>
              <a:rPr lang="en-US" sz="1800" dirty="0">
                <a:latin typeface="Consolas" panose="020B0609020204030204" charset="0"/>
              </a:rPr>
              <a:t>)                     #</a:t>
            </a:r>
            <a:r>
              <a:rPr lang="en-US" sz="1800" dirty="0" err="1">
                <a:latin typeface="Consolas" panose="020B0609020204030204" charset="0"/>
              </a:rPr>
              <a:t>按转换成字符串以后的</a:t>
            </a:r>
            <a:r>
              <a:rPr lang="en-US" sz="1800" dirty="0" err="1">
                <a:solidFill>
                  <a:srgbClr val="FF0000"/>
                </a:solidFill>
                <a:latin typeface="Consolas" panose="020B0609020204030204" charset="0"/>
              </a:rPr>
              <a:t>大小</a:t>
            </a:r>
            <a:r>
              <a:rPr lang="en-US" sz="1800" dirty="0" err="1">
                <a:latin typeface="Consolas" panose="020B0609020204030204" charset="0"/>
              </a:rPr>
              <a:t>升序排列</a:t>
            </a:r>
            <a:endParaRPr lang="en-US" sz="1800" dirty="0">
              <a:latin typeface="Consolas" panose="020B0609020204030204" charset="0"/>
            </a:endParaRPr>
          </a:p>
          <a:p>
            <a:pPr marL="0" indent="0" fontAlgn="auto">
              <a:lnSpc>
                <a:spcPct val="100000"/>
              </a:lnSpc>
              <a:spcBef>
                <a:spcPts val="0"/>
              </a:spcBef>
              <a:buNone/>
            </a:pPr>
            <a:r>
              <a:rPr lang="en-US" sz="1800" dirty="0">
                <a:solidFill>
                  <a:srgbClr val="00B0F0"/>
                </a:solidFill>
                <a:latin typeface="Consolas" panose="020B0609020204030204" charset="0"/>
              </a:rPr>
              <a:t>[0, 1, 10, 2, 3, 4, 5, 6, 7, 8, 9]</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52</a:t>
            </a:fld>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ym typeface="+mn-ea"/>
              </a:rPr>
              <a:t>2.3.4  </a:t>
            </a:r>
            <a:r>
              <a:rPr lang="en-US" dirty="0" err="1">
                <a:sym typeface="+mn-ea"/>
              </a:rPr>
              <a:t>排序与逆序</a:t>
            </a:r>
            <a:endParaRPr lang="en-US" dirty="0"/>
          </a:p>
        </p:txBody>
      </p:sp>
      <p:sp>
        <p:nvSpPr>
          <p:cNvPr id="3" name="Content Placeholder 2"/>
          <p:cNvSpPr>
            <a:spLocks noGrp="1"/>
          </p:cNvSpPr>
          <p:nvPr>
            <p:ph idx="1"/>
          </p:nvPr>
        </p:nvSpPr>
        <p:spPr/>
        <p:txBody>
          <a:bodyPr/>
          <a:lstStyle/>
          <a:p>
            <a:pPr marL="0" indent="0" fontAlgn="auto">
              <a:lnSpc>
                <a:spcPct val="100000"/>
              </a:lnSpc>
              <a:spcBef>
                <a:spcPts val="0"/>
              </a:spcBef>
              <a:buNone/>
            </a:pPr>
            <a:r>
              <a:rPr lang="en-US" sz="2000" dirty="0">
                <a:latin typeface="Consolas" panose="020B0609020204030204" charset="0"/>
              </a:rPr>
              <a:t>&gt;&gt;&gt; x = ['</a:t>
            </a:r>
            <a:r>
              <a:rPr lang="en-US" sz="2000" dirty="0" err="1">
                <a:latin typeface="Consolas" panose="020B0609020204030204" charset="0"/>
              </a:rPr>
              <a:t>aaaa</a:t>
            </a:r>
            <a:r>
              <a:rPr lang="en-US" sz="2000" dirty="0">
                <a:latin typeface="Consolas" panose="020B0609020204030204" charset="0"/>
              </a:rPr>
              <a:t>', '</a:t>
            </a:r>
            <a:r>
              <a:rPr lang="en-US" sz="2000" dirty="0" err="1">
                <a:latin typeface="Consolas" panose="020B0609020204030204" charset="0"/>
              </a:rPr>
              <a:t>bc</a:t>
            </a:r>
            <a:r>
              <a:rPr lang="en-US" sz="2000" dirty="0">
                <a:latin typeface="Consolas" panose="020B0609020204030204" charset="0"/>
              </a:rPr>
              <a:t>', 'd', 'b', '</a:t>
            </a:r>
            <a:r>
              <a:rPr lang="en-US" sz="2000" dirty="0" err="1">
                <a:latin typeface="Consolas" panose="020B0609020204030204" charset="0"/>
              </a:rPr>
              <a:t>ba</a:t>
            </a:r>
            <a:r>
              <a:rPr lang="en-US" sz="2000" dirty="0">
                <a:latin typeface="Consolas" panose="020B0609020204030204" charset="0"/>
              </a:rPr>
              <a:t>']</a:t>
            </a:r>
          </a:p>
          <a:p>
            <a:pPr marL="0" indent="0" fontAlgn="auto">
              <a:lnSpc>
                <a:spcPct val="100000"/>
              </a:lnSpc>
              <a:spcBef>
                <a:spcPts val="0"/>
              </a:spcBef>
              <a:buNone/>
            </a:pPr>
            <a:r>
              <a:rPr lang="en-US" sz="2000" dirty="0">
                <a:latin typeface="Consolas" panose="020B0609020204030204" charset="0"/>
              </a:rPr>
              <a:t>&gt;&gt;&gt; sorted(x, key=lambda item: (</a:t>
            </a:r>
            <a:r>
              <a:rPr lang="en-US" sz="2000" dirty="0" err="1">
                <a:latin typeface="Consolas" panose="020B0609020204030204" charset="0"/>
              </a:rPr>
              <a:t>len</a:t>
            </a:r>
            <a:r>
              <a:rPr lang="en-US" sz="2000" dirty="0">
                <a:latin typeface="Consolas" panose="020B0609020204030204" charset="0"/>
              </a:rPr>
              <a:t>(item), item))</a:t>
            </a:r>
          </a:p>
          <a:p>
            <a:pPr marL="0" indent="0" fontAlgn="auto">
              <a:lnSpc>
                <a:spcPct val="100000"/>
              </a:lnSpc>
              <a:spcBef>
                <a:spcPts val="0"/>
              </a:spcBef>
              <a:buNone/>
            </a:pPr>
            <a:r>
              <a:rPr lang="en-US" sz="2000" dirty="0">
                <a:latin typeface="Consolas" panose="020B0609020204030204" charset="0"/>
              </a:rPr>
              <a:t>                                        #</a:t>
            </a:r>
            <a:r>
              <a:rPr lang="en-US" sz="2000" dirty="0" err="1">
                <a:latin typeface="Consolas" panose="020B0609020204030204" charset="0"/>
              </a:rPr>
              <a:t>先按长度排序，长度一样的正常排序</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['b', 'd', '</a:t>
            </a:r>
            <a:r>
              <a:rPr lang="en-US" sz="2000" dirty="0" err="1">
                <a:solidFill>
                  <a:srgbClr val="00B0F0"/>
                </a:solidFill>
                <a:latin typeface="Consolas" panose="020B0609020204030204" charset="0"/>
              </a:rPr>
              <a:t>ba</a:t>
            </a:r>
            <a:r>
              <a:rPr lang="en-US" sz="2000" dirty="0">
                <a:solidFill>
                  <a:srgbClr val="00B0F0"/>
                </a:solidFill>
                <a:latin typeface="Consolas" panose="020B0609020204030204" charset="0"/>
              </a:rPr>
              <a:t>', '</a:t>
            </a:r>
            <a:r>
              <a:rPr lang="en-US" sz="2000" dirty="0" err="1">
                <a:solidFill>
                  <a:srgbClr val="00B0F0"/>
                </a:solidFill>
                <a:latin typeface="Consolas" panose="020B0609020204030204" charset="0"/>
              </a:rPr>
              <a:t>bc</a:t>
            </a:r>
            <a:r>
              <a:rPr lang="en-US" sz="2000" dirty="0">
                <a:solidFill>
                  <a:srgbClr val="00B0F0"/>
                </a:solidFill>
                <a:latin typeface="Consolas" panose="020B0609020204030204" charset="0"/>
              </a:rPr>
              <a:t>', '</a:t>
            </a:r>
            <a:r>
              <a:rPr lang="en-US" sz="2000" dirty="0" err="1">
                <a:solidFill>
                  <a:srgbClr val="00B0F0"/>
                </a:solidFill>
                <a:latin typeface="Consolas" panose="020B0609020204030204" charset="0"/>
              </a:rPr>
              <a:t>aaaa</a:t>
            </a:r>
            <a:r>
              <a:rPr lang="en-US" sz="2000" dirty="0">
                <a:solidFill>
                  <a:srgbClr val="00B0F0"/>
                </a:solidFill>
                <a:latin typeface="Consolas" panose="020B0609020204030204" charset="0"/>
              </a:rPr>
              <a:t>']</a:t>
            </a:r>
          </a:p>
          <a:p>
            <a:pPr marL="0" indent="0" fontAlgn="auto">
              <a:lnSpc>
                <a:spcPct val="100000"/>
              </a:lnSpc>
              <a:spcBef>
                <a:spcPts val="0"/>
              </a:spcBef>
              <a:buNone/>
            </a:pPr>
            <a:r>
              <a:rPr lang="en-US" sz="2000" dirty="0">
                <a:latin typeface="Consolas" panose="020B0609020204030204" charset="0"/>
              </a:rPr>
              <a:t>&gt;&gt;&gt; reversed(x)                         #</a:t>
            </a:r>
            <a:r>
              <a:rPr lang="en-US" sz="2000" dirty="0" err="1">
                <a:latin typeface="Consolas" panose="020B0609020204030204" charset="0"/>
              </a:rPr>
              <a:t>逆序，返回reversed对象</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&lt;</a:t>
            </a:r>
            <a:r>
              <a:rPr lang="en-US" sz="2000" dirty="0" err="1">
                <a:solidFill>
                  <a:srgbClr val="00B0F0"/>
                </a:solidFill>
                <a:latin typeface="Consolas" panose="020B0609020204030204" charset="0"/>
              </a:rPr>
              <a:t>list_reverseiterator</a:t>
            </a:r>
            <a:r>
              <a:rPr lang="en-US" sz="2000" dirty="0">
                <a:solidFill>
                  <a:srgbClr val="00B0F0"/>
                </a:solidFill>
                <a:latin typeface="Consolas" panose="020B0609020204030204" charset="0"/>
              </a:rPr>
              <a:t> object at 0x0000000003089E48&gt;</a:t>
            </a:r>
          </a:p>
          <a:p>
            <a:pPr marL="0" indent="0" fontAlgn="auto">
              <a:lnSpc>
                <a:spcPct val="100000"/>
              </a:lnSpc>
              <a:spcBef>
                <a:spcPts val="0"/>
              </a:spcBef>
              <a:buNone/>
            </a:pPr>
            <a:r>
              <a:rPr lang="en-US" sz="2000" dirty="0">
                <a:latin typeface="Consolas" panose="020B0609020204030204" charset="0"/>
              </a:rPr>
              <a:t>&gt;&gt;&gt; list(reversed(x))                   #</a:t>
            </a:r>
            <a:r>
              <a:rPr lang="en-US" sz="2000" dirty="0" err="1">
                <a:latin typeface="Consolas" panose="020B0609020204030204" charset="0"/>
              </a:rPr>
              <a:t>reversed对象是可迭代的</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[5, 1, 9, 3, 8, 7, 10, 6, 0, 4, 2]</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53</a:t>
            </a:fld>
            <a:endParaRPr lang="zh-CN"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2.3.5  枚举与迭代</a:t>
            </a:r>
          </a:p>
        </p:txBody>
      </p:sp>
      <p:sp>
        <p:nvSpPr>
          <p:cNvPr id="3" name="Content Placeholder 2"/>
          <p:cNvSpPr>
            <a:spLocks noGrp="1"/>
          </p:cNvSpPr>
          <p:nvPr>
            <p:ph idx="1"/>
          </p:nvPr>
        </p:nvSpPr>
        <p:spPr>
          <a:xfrm>
            <a:off x="838200" y="1321435"/>
            <a:ext cx="11004550" cy="4639945"/>
          </a:xfrm>
        </p:spPr>
        <p:txBody>
          <a:bodyPr>
            <a:normAutofit fontScale="90000" lnSpcReduction="20000"/>
          </a:bodyPr>
          <a:lstStyle/>
          <a:p>
            <a:pPr fontAlgn="auto">
              <a:lnSpc>
                <a:spcPct val="150000"/>
              </a:lnSpc>
              <a:buFont typeface="Wingdings" panose="05000000000000000000" charset="0"/>
              <a:buChar char=""/>
            </a:pPr>
            <a:r>
              <a:rPr lang="en-US" sz="2400" dirty="0"/>
              <a:t>enumerate()</a:t>
            </a:r>
            <a:r>
              <a:rPr lang="en-US" sz="2400" dirty="0" err="1"/>
              <a:t>函数用来枚举可迭代对象中的元素，返回可迭代的enumerate对象，</a:t>
            </a:r>
            <a:r>
              <a:rPr lang="en-US" sz="2400" dirty="0" err="1">
                <a:solidFill>
                  <a:srgbClr val="FF0000"/>
                </a:solidFill>
              </a:rPr>
              <a:t>其中每个元素都是包含索引和值的元组</a:t>
            </a:r>
            <a:r>
              <a:rPr lang="en-US" sz="2400" dirty="0">
                <a:solidFill>
                  <a:srgbClr val="FF0000"/>
                </a:solidFill>
              </a:rPr>
              <a:t>。</a:t>
            </a:r>
          </a:p>
          <a:p>
            <a:pPr marL="0" indent="0">
              <a:buNone/>
            </a:pPr>
            <a:endParaRPr lang="en-US" sz="2000" dirty="0">
              <a:latin typeface="Consolas" panose="020B0609020204030204" charset="0"/>
            </a:endParaRPr>
          </a:p>
          <a:p>
            <a:pPr marL="0" indent="0">
              <a:buNone/>
            </a:pPr>
            <a:r>
              <a:rPr lang="en-US" sz="2000" dirty="0">
                <a:latin typeface="Consolas" panose="020B0609020204030204" charset="0"/>
              </a:rPr>
              <a:t>&gt;&gt;&gt; list(enumerate('</a:t>
            </a:r>
            <a:r>
              <a:rPr lang="en-US" sz="2000" dirty="0" err="1">
                <a:latin typeface="Consolas" panose="020B0609020204030204" charset="0"/>
              </a:rPr>
              <a:t>abcd</a:t>
            </a:r>
            <a:r>
              <a:rPr lang="en-US" sz="2000" dirty="0">
                <a:latin typeface="Consolas" panose="020B0609020204030204" charset="0"/>
              </a:rPr>
              <a:t>'))                           #</a:t>
            </a:r>
            <a:r>
              <a:rPr lang="en-US" sz="2000" dirty="0" err="1">
                <a:latin typeface="Consolas" panose="020B0609020204030204" charset="0"/>
              </a:rPr>
              <a:t>枚举字符串中的元素</a:t>
            </a:r>
            <a:endParaRPr lang="en-US" sz="2000" dirty="0">
              <a:latin typeface="Consolas" panose="020B0609020204030204" charset="0"/>
            </a:endParaRPr>
          </a:p>
          <a:p>
            <a:pPr marL="0" indent="0">
              <a:buNone/>
            </a:pPr>
            <a:r>
              <a:rPr lang="en-US" sz="2000" dirty="0">
                <a:solidFill>
                  <a:srgbClr val="00B0F0"/>
                </a:solidFill>
                <a:latin typeface="Consolas" panose="020B0609020204030204" charset="0"/>
              </a:rPr>
              <a:t>[(0, 'a'), (1, 'b'), (2, 'c'), (3, 'd')]</a:t>
            </a:r>
          </a:p>
          <a:p>
            <a:pPr marL="0" indent="0">
              <a:buNone/>
            </a:pPr>
            <a:r>
              <a:rPr lang="en-US" sz="2000" dirty="0">
                <a:latin typeface="Consolas" panose="020B0609020204030204" charset="0"/>
              </a:rPr>
              <a:t>&gt;&gt;&gt; list(enumerate(['Python', '</a:t>
            </a:r>
            <a:r>
              <a:rPr lang="en-US" sz="2000" dirty="0" err="1">
                <a:latin typeface="Consolas" panose="020B0609020204030204" charset="0"/>
              </a:rPr>
              <a:t>Greate</a:t>
            </a:r>
            <a:r>
              <a:rPr lang="en-US" sz="2000" dirty="0">
                <a:latin typeface="Consolas" panose="020B0609020204030204" charset="0"/>
              </a:rPr>
              <a:t>']))             #</a:t>
            </a:r>
            <a:r>
              <a:rPr lang="en-US" sz="2000" dirty="0" err="1">
                <a:latin typeface="Consolas" panose="020B0609020204030204" charset="0"/>
              </a:rPr>
              <a:t>枚举列表中的元素</a:t>
            </a:r>
            <a:endParaRPr lang="en-US" sz="2000" dirty="0">
              <a:latin typeface="Consolas" panose="020B0609020204030204" charset="0"/>
            </a:endParaRPr>
          </a:p>
          <a:p>
            <a:pPr marL="0" indent="0">
              <a:buNone/>
            </a:pPr>
            <a:r>
              <a:rPr lang="en-US" sz="2000" dirty="0">
                <a:solidFill>
                  <a:srgbClr val="00B0F0"/>
                </a:solidFill>
                <a:latin typeface="Consolas" panose="020B0609020204030204" charset="0"/>
              </a:rPr>
              <a:t>[(0, 'Python'), (1, '</a:t>
            </a:r>
            <a:r>
              <a:rPr lang="en-US" sz="2000" dirty="0" err="1">
                <a:solidFill>
                  <a:srgbClr val="00B0F0"/>
                </a:solidFill>
                <a:latin typeface="Consolas" panose="020B0609020204030204" charset="0"/>
              </a:rPr>
              <a:t>Greate</a:t>
            </a:r>
            <a:r>
              <a:rPr lang="en-US" sz="2000" dirty="0">
                <a:solidFill>
                  <a:srgbClr val="00B0F0"/>
                </a:solidFill>
                <a:latin typeface="Consolas" panose="020B0609020204030204" charset="0"/>
              </a:rPr>
              <a:t>')]</a:t>
            </a:r>
          </a:p>
          <a:p>
            <a:pPr marL="0" indent="0">
              <a:buNone/>
            </a:pPr>
            <a:r>
              <a:rPr lang="en-US" sz="2000" dirty="0">
                <a:latin typeface="Consolas" panose="020B0609020204030204" charset="0"/>
              </a:rPr>
              <a:t>&gt;&gt;&gt; </a:t>
            </a:r>
            <a:r>
              <a:rPr lang="en-US" sz="2000" dirty="0" smtClean="0">
                <a:latin typeface="Consolas" panose="020B0609020204030204" charset="0"/>
              </a:rPr>
              <a:t>list(enumerate({'a':97, 'b':98, 'c':99}.items</a:t>
            </a:r>
            <a:r>
              <a:rPr lang="en-US" sz="2000" dirty="0">
                <a:latin typeface="Consolas" panose="020B0609020204030204" charset="0"/>
              </a:rPr>
              <a:t>())) #</a:t>
            </a:r>
            <a:r>
              <a:rPr lang="en-US" sz="2000" dirty="0" err="1">
                <a:latin typeface="Consolas" panose="020B0609020204030204" charset="0"/>
              </a:rPr>
              <a:t>枚举字典中的元素</a:t>
            </a:r>
            <a:endParaRPr lang="en-US" sz="2000" dirty="0">
              <a:latin typeface="Consolas" panose="020B0609020204030204" charset="0"/>
            </a:endParaRPr>
          </a:p>
          <a:p>
            <a:pPr marL="0" indent="0">
              <a:buNone/>
            </a:pPr>
            <a:r>
              <a:rPr lang="en-US" sz="2000" dirty="0">
                <a:solidFill>
                  <a:srgbClr val="00B0F0"/>
                </a:solidFill>
                <a:latin typeface="Consolas" panose="020B0609020204030204" charset="0"/>
              </a:rPr>
              <a:t>[(0, ('c', 99)), (1, ('a', 97)), (2, ('b', </a:t>
            </a:r>
            <a:r>
              <a:rPr lang="en-US" sz="2000" dirty="0" smtClean="0">
                <a:solidFill>
                  <a:srgbClr val="00B0F0"/>
                </a:solidFill>
                <a:latin typeface="Consolas" panose="020B0609020204030204" charset="0"/>
              </a:rPr>
              <a:t>98</a:t>
            </a:r>
            <a:r>
              <a:rPr lang="en-US" sz="2000" dirty="0">
                <a:solidFill>
                  <a:srgbClr val="00B0F0"/>
                </a:solidFill>
                <a:latin typeface="Consolas" panose="020B0609020204030204" charset="0"/>
              </a:rPr>
              <a:t>))]</a:t>
            </a:r>
          </a:p>
          <a:p>
            <a:pPr marL="0" indent="0">
              <a:buNone/>
            </a:pPr>
            <a:r>
              <a:rPr lang="en-US" sz="2000" dirty="0">
                <a:latin typeface="Consolas" panose="020B0609020204030204" charset="0"/>
              </a:rPr>
              <a:t>&gt;&gt;&gt; for index, value in enumerate(range(10, 15)):     #</a:t>
            </a:r>
            <a:r>
              <a:rPr lang="en-US" sz="2000" dirty="0" err="1">
                <a:latin typeface="Consolas" panose="020B0609020204030204" charset="0"/>
              </a:rPr>
              <a:t>枚举range对象中的元素</a:t>
            </a:r>
            <a:endParaRPr lang="en-US" sz="2000" dirty="0">
              <a:latin typeface="Consolas" panose="020B0609020204030204" charset="0"/>
            </a:endParaRPr>
          </a:p>
          <a:p>
            <a:pPr marL="0" indent="0">
              <a:buNone/>
            </a:pPr>
            <a:r>
              <a:rPr lang="en-US" sz="2000" dirty="0">
                <a:latin typeface="Consolas" panose="020B0609020204030204" charset="0"/>
              </a:rPr>
              <a:t>    print((index, value), end=' ')</a:t>
            </a:r>
          </a:p>
          <a:p>
            <a:pPr marL="0" indent="0">
              <a:buNone/>
            </a:pPr>
            <a:endParaRPr lang="en-US" sz="2000" dirty="0">
              <a:latin typeface="Consolas" panose="020B0609020204030204" charset="0"/>
            </a:endParaRPr>
          </a:p>
          <a:p>
            <a:pPr marL="0" indent="0">
              <a:buNone/>
            </a:pPr>
            <a:r>
              <a:rPr lang="en-US" sz="2000" dirty="0">
                <a:solidFill>
                  <a:srgbClr val="00B0F0"/>
                </a:solidFill>
                <a:latin typeface="Consolas" panose="020B0609020204030204" charset="0"/>
              </a:rPr>
              <a:t>(0, 10) (1, 11) (2, 12) (3, 13) (4, 14) </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54</a:t>
            </a:fld>
            <a:endParaRPr lang="zh-CN"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2.3.6  map()、reduce()、filter()</a:t>
            </a:r>
          </a:p>
        </p:txBody>
      </p:sp>
      <p:sp>
        <p:nvSpPr>
          <p:cNvPr id="3" name="Content Placeholder 2"/>
          <p:cNvSpPr>
            <a:spLocks noGrp="1"/>
          </p:cNvSpPr>
          <p:nvPr>
            <p:ph idx="1"/>
          </p:nvPr>
        </p:nvSpPr>
        <p:spPr>
          <a:xfrm>
            <a:off x="838200" y="1321435"/>
            <a:ext cx="10515600" cy="5035550"/>
          </a:xfrm>
        </p:spPr>
        <p:txBody>
          <a:bodyPr>
            <a:normAutofit/>
          </a:bodyPr>
          <a:lstStyle/>
          <a:p>
            <a:pPr fontAlgn="auto">
              <a:lnSpc>
                <a:spcPct val="100000"/>
              </a:lnSpc>
              <a:spcBef>
                <a:spcPts val="0"/>
              </a:spcBef>
              <a:buFont typeface="Wingdings" panose="05000000000000000000" charset="0"/>
              <a:buChar char="§"/>
            </a:pPr>
            <a:r>
              <a:rPr lang="en-US" altLang="en-US" sz="2400" dirty="0" err="1">
                <a:sym typeface="+mn-ea"/>
              </a:rPr>
              <a:t>内置函数map</a:t>
            </a:r>
            <a:r>
              <a:rPr lang="en-US" altLang="en-US" sz="2400" dirty="0">
                <a:sym typeface="+mn-ea"/>
              </a:rPr>
              <a:t>()把一个函数func依次映射到序列或迭代器对象的每个元素上，并返回一个可迭代的map对象作为结果，map对象中每个元素是原序列中元素经过函数func处理后的结果。</a:t>
            </a:r>
          </a:p>
          <a:p>
            <a:pPr fontAlgn="auto">
              <a:lnSpc>
                <a:spcPct val="100000"/>
              </a:lnSpc>
              <a:spcBef>
                <a:spcPts val="0"/>
              </a:spcBef>
              <a:buNone/>
            </a:pPr>
            <a:endParaRPr lang="en-US" altLang="en-US" sz="2000" dirty="0">
              <a:latin typeface="Consolas" panose="020B0609020204030204" charset="0"/>
              <a:sym typeface="+mn-ea"/>
            </a:endParaRPr>
          </a:p>
          <a:p>
            <a:pPr fontAlgn="auto">
              <a:lnSpc>
                <a:spcPct val="100000"/>
              </a:lnSpc>
              <a:spcBef>
                <a:spcPts val="0"/>
              </a:spcBef>
              <a:buNone/>
            </a:pPr>
            <a:r>
              <a:rPr lang="en-US" altLang="en-US" sz="2000" dirty="0">
                <a:latin typeface="Consolas" panose="020B0609020204030204" charset="0"/>
                <a:sym typeface="+mn-ea"/>
              </a:rPr>
              <a:t>&gt;&gt;&gt; list(map(</a:t>
            </a:r>
            <a:r>
              <a:rPr lang="en-US" altLang="en-US" sz="2000" dirty="0" err="1">
                <a:latin typeface="Consolas" panose="020B0609020204030204" charset="0"/>
                <a:sym typeface="+mn-ea"/>
              </a:rPr>
              <a:t>str</a:t>
            </a:r>
            <a:r>
              <a:rPr lang="en-US" altLang="en-US" sz="2000" dirty="0">
                <a:latin typeface="Consolas" panose="020B0609020204030204" charset="0"/>
                <a:sym typeface="+mn-ea"/>
              </a:rPr>
              <a:t>, range(5)))  #</a:t>
            </a:r>
            <a:r>
              <a:rPr lang="en-US" altLang="en-US" sz="2000" dirty="0" err="1">
                <a:latin typeface="Consolas" panose="020B0609020204030204" charset="0"/>
                <a:sym typeface="+mn-ea"/>
              </a:rPr>
              <a:t>把列表中元素转换为字符串</a:t>
            </a:r>
            <a:endParaRPr lang="en-US" altLang="en-US" sz="2000" dirty="0">
              <a:latin typeface="Consolas" panose="020B0609020204030204" charset="0"/>
            </a:endParaRPr>
          </a:p>
          <a:p>
            <a:pPr fontAlgn="auto">
              <a:lnSpc>
                <a:spcPct val="100000"/>
              </a:lnSpc>
              <a:spcBef>
                <a:spcPts val="0"/>
              </a:spcBef>
              <a:buNone/>
            </a:pPr>
            <a:r>
              <a:rPr lang="en-US" altLang="en-US" sz="2000" dirty="0">
                <a:solidFill>
                  <a:srgbClr val="00B0F0"/>
                </a:solidFill>
                <a:latin typeface="Consolas" panose="020B0609020204030204" charset="0"/>
                <a:sym typeface="+mn-ea"/>
              </a:rPr>
              <a:t>['0', '1', '2', '3', '4']</a:t>
            </a:r>
            <a:endParaRPr lang="en-US" altLang="en-US" sz="2000" dirty="0">
              <a:solidFill>
                <a:srgbClr val="00B0F0"/>
              </a:solidFill>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&gt;&gt;&gt; </a:t>
            </a:r>
            <a:r>
              <a:rPr lang="en-US" altLang="en-US" sz="2000" dirty="0" err="1">
                <a:latin typeface="Consolas" panose="020B0609020204030204" charset="0"/>
                <a:sym typeface="+mn-ea"/>
              </a:rPr>
              <a:t>def</a:t>
            </a:r>
            <a:r>
              <a:rPr lang="en-US" altLang="en-US" sz="2000" dirty="0">
                <a:latin typeface="Consolas" panose="020B0609020204030204" charset="0"/>
                <a:sym typeface="+mn-ea"/>
              </a:rPr>
              <a:t> add5(v):              #</a:t>
            </a:r>
            <a:r>
              <a:rPr lang="en-US" altLang="en-US" sz="2000" dirty="0" err="1">
                <a:latin typeface="Consolas" panose="020B0609020204030204" charset="0"/>
                <a:sym typeface="+mn-ea"/>
              </a:rPr>
              <a:t>单参数函数</a:t>
            </a:r>
            <a:endParaRPr lang="en-US" altLang="en-US" sz="2000" dirty="0">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    return v+5</a:t>
            </a:r>
            <a:endParaRPr lang="en-US" altLang="en-US" sz="2000" dirty="0">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&gt;&gt;&gt; list(map(add5, range(10)))#</a:t>
            </a:r>
            <a:r>
              <a:rPr lang="en-US" altLang="en-US" sz="2000" dirty="0" err="1">
                <a:latin typeface="Consolas" panose="020B0609020204030204" charset="0"/>
                <a:sym typeface="+mn-ea"/>
              </a:rPr>
              <a:t>把单参数函数映射到一个序列的所有元素</a:t>
            </a:r>
            <a:endParaRPr lang="en-US" altLang="en-US" sz="2000" dirty="0">
              <a:latin typeface="Consolas" panose="020B0609020204030204" charset="0"/>
            </a:endParaRPr>
          </a:p>
          <a:p>
            <a:pPr fontAlgn="auto">
              <a:lnSpc>
                <a:spcPct val="100000"/>
              </a:lnSpc>
              <a:spcBef>
                <a:spcPts val="0"/>
              </a:spcBef>
              <a:buNone/>
            </a:pPr>
            <a:r>
              <a:rPr lang="en-US" altLang="en-US" sz="2000" dirty="0">
                <a:solidFill>
                  <a:srgbClr val="00B0F0"/>
                </a:solidFill>
                <a:latin typeface="Consolas" panose="020B0609020204030204" charset="0"/>
                <a:sym typeface="+mn-ea"/>
              </a:rPr>
              <a:t>[5, 6, 7, 8, 9, 10, 11, 12, 13, 14]</a:t>
            </a:r>
            <a:endParaRPr lang="en-US" altLang="en-US" sz="2000" dirty="0">
              <a:solidFill>
                <a:srgbClr val="00B0F0"/>
              </a:solidFill>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&gt;&gt;&gt; </a:t>
            </a:r>
            <a:r>
              <a:rPr lang="en-US" altLang="en-US" sz="2000" dirty="0" err="1">
                <a:latin typeface="Consolas" panose="020B0609020204030204" charset="0"/>
                <a:sym typeface="+mn-ea"/>
              </a:rPr>
              <a:t>def</a:t>
            </a:r>
            <a:r>
              <a:rPr lang="en-US" altLang="en-US" sz="2000" dirty="0">
                <a:latin typeface="Consolas" panose="020B0609020204030204" charset="0"/>
                <a:sym typeface="+mn-ea"/>
              </a:rPr>
              <a:t> add(x, y):            #可以接收2个参数的函数</a:t>
            </a:r>
            <a:endParaRPr lang="en-US" altLang="en-US" sz="2000" dirty="0">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    return </a:t>
            </a:r>
            <a:r>
              <a:rPr lang="en-US" altLang="en-US" sz="2000" dirty="0" err="1">
                <a:latin typeface="Consolas" panose="020B0609020204030204" charset="0"/>
                <a:sym typeface="+mn-ea"/>
              </a:rPr>
              <a:t>x+y</a:t>
            </a:r>
            <a:endParaRPr lang="en-US" altLang="en-US" sz="2000" dirty="0">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&gt;&gt;&gt; list(map(add, range(5), range(5,10)))</a:t>
            </a:r>
            <a:endParaRPr lang="en-US" altLang="en-US" sz="2000" dirty="0">
              <a:latin typeface="Consolas" panose="020B0609020204030204" charset="0"/>
            </a:endParaRPr>
          </a:p>
          <a:p>
            <a:pPr fontAlgn="auto">
              <a:lnSpc>
                <a:spcPct val="100000"/>
              </a:lnSpc>
              <a:spcBef>
                <a:spcPts val="0"/>
              </a:spcBef>
              <a:buNone/>
            </a:pPr>
            <a:r>
              <a:rPr lang="en-US" altLang="en-US" sz="2000" dirty="0">
                <a:latin typeface="Consolas" panose="020B0609020204030204" charset="0"/>
                <a:sym typeface="+mn-ea"/>
              </a:rPr>
              <a:t>                              #</a:t>
            </a:r>
            <a:r>
              <a:rPr lang="en-US" altLang="en-US" sz="2000" dirty="0" err="1">
                <a:latin typeface="Consolas" panose="020B0609020204030204" charset="0"/>
                <a:sym typeface="+mn-ea"/>
              </a:rPr>
              <a:t>把双参数函数映射到两个序列上</a:t>
            </a:r>
            <a:endParaRPr lang="en-US" altLang="en-US" sz="2000" dirty="0">
              <a:latin typeface="Consolas" panose="020B0609020204030204" charset="0"/>
            </a:endParaRPr>
          </a:p>
          <a:p>
            <a:pPr fontAlgn="auto">
              <a:lnSpc>
                <a:spcPct val="100000"/>
              </a:lnSpc>
              <a:spcBef>
                <a:spcPts val="0"/>
              </a:spcBef>
              <a:buNone/>
            </a:pPr>
            <a:r>
              <a:rPr lang="en-US" altLang="en-US" sz="2000" dirty="0">
                <a:solidFill>
                  <a:srgbClr val="00B0F0"/>
                </a:solidFill>
                <a:latin typeface="Consolas" panose="020B0609020204030204" charset="0"/>
                <a:sym typeface="+mn-ea"/>
              </a:rPr>
              <a:t>[5, 7, 9, 11, 13]</a:t>
            </a:r>
            <a:endParaRPr lang="en-US" sz="2000" dirty="0"/>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55</a:t>
            </a:fld>
            <a:endParaRPr lang="zh-CN"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2.3.6  map()、reduce()、filter()</a:t>
            </a:r>
            <a:endParaRPr lang="en-US"/>
          </a:p>
        </p:txBody>
      </p:sp>
      <p:sp>
        <p:nvSpPr>
          <p:cNvPr id="3" name="Content Placeholder 2"/>
          <p:cNvSpPr>
            <a:spLocks noGrp="1"/>
          </p:cNvSpPr>
          <p:nvPr>
            <p:ph idx="1"/>
          </p:nvPr>
        </p:nvSpPr>
        <p:spPr/>
        <p:txBody>
          <a:bodyPr/>
          <a:lstStyle/>
          <a:p>
            <a:pPr marL="0" indent="0" fontAlgn="auto">
              <a:lnSpc>
                <a:spcPct val="100000"/>
              </a:lnSpc>
              <a:spcBef>
                <a:spcPts val="0"/>
              </a:spcBef>
              <a:buNone/>
            </a:pPr>
            <a:r>
              <a:rPr lang="zh-CN" altLang="en-US" sz="2000" dirty="0">
                <a:latin typeface="Consolas" panose="020B0609020204030204" charset="0"/>
                <a:sym typeface="+mn-ea"/>
              </a:rPr>
              <a:t>&gt;&gt;&gt; import random</a:t>
            </a:r>
            <a:endParaRPr lang="zh-CN" altLang="en-US" sz="2000" dirty="0">
              <a:latin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sym typeface="+mn-ea"/>
              </a:rPr>
              <a:t>&gt;&gt;&gt; x = random.randint(1, 1e30)     #生成指定范围内的随机整数</a:t>
            </a:r>
            <a:endParaRPr lang="zh-CN" altLang="en-US" sz="2000" dirty="0">
              <a:latin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sym typeface="+mn-ea"/>
              </a:rPr>
              <a:t>&gt;&gt;&gt; x</a:t>
            </a:r>
            <a:endParaRPr lang="zh-CN" altLang="en-US" sz="2000" dirty="0">
              <a:latin typeface="Consolas" panose="020B0609020204030204" charset="0"/>
            </a:endParaRPr>
          </a:p>
          <a:p>
            <a:pPr marL="0" indent="0" fontAlgn="auto">
              <a:lnSpc>
                <a:spcPct val="100000"/>
              </a:lnSpc>
              <a:spcBef>
                <a:spcPts val="0"/>
              </a:spcBef>
              <a:buNone/>
            </a:pPr>
            <a:r>
              <a:rPr lang="zh-CN" altLang="en-US" sz="2000" dirty="0">
                <a:solidFill>
                  <a:srgbClr val="00B0F0"/>
                </a:solidFill>
                <a:latin typeface="Consolas" panose="020B0609020204030204" charset="0"/>
                <a:sym typeface="+mn-ea"/>
              </a:rPr>
              <a:t>839746558215897242220046223150</a:t>
            </a:r>
            <a:endParaRPr lang="zh-CN" altLang="en-US" sz="2000" dirty="0">
              <a:solidFill>
                <a:srgbClr val="00B0F0"/>
              </a:solidFill>
              <a:latin typeface="Consolas" panose="020B0609020204030204" charset="0"/>
            </a:endParaRPr>
          </a:p>
          <a:p>
            <a:pPr marL="0" indent="0" fontAlgn="auto">
              <a:lnSpc>
                <a:spcPct val="100000"/>
              </a:lnSpc>
              <a:spcBef>
                <a:spcPts val="0"/>
              </a:spcBef>
              <a:buNone/>
            </a:pPr>
            <a:r>
              <a:rPr lang="zh-CN" altLang="en-US" sz="2000" dirty="0">
                <a:latin typeface="Consolas" panose="020B0609020204030204" charset="0"/>
                <a:sym typeface="+mn-ea"/>
              </a:rPr>
              <a:t>&gt;&gt;&gt; list(map(int, str(x)))          #提取大整数每位上的数字</a:t>
            </a:r>
            <a:endParaRPr lang="zh-CN" altLang="en-US" sz="2000" dirty="0">
              <a:latin typeface="Consolas" panose="020B0609020204030204" charset="0"/>
            </a:endParaRPr>
          </a:p>
          <a:p>
            <a:pPr marL="0" indent="0" fontAlgn="auto">
              <a:lnSpc>
                <a:spcPct val="100000"/>
              </a:lnSpc>
              <a:spcBef>
                <a:spcPts val="0"/>
              </a:spcBef>
              <a:buNone/>
            </a:pPr>
            <a:r>
              <a:rPr lang="zh-CN" altLang="en-US" sz="2000" dirty="0">
                <a:solidFill>
                  <a:srgbClr val="00B0F0"/>
                </a:solidFill>
                <a:latin typeface="Consolas" panose="020B0609020204030204" charset="0"/>
                <a:sym typeface="+mn-ea"/>
              </a:rPr>
              <a:t>[8, 3, 9, 7, 4, 6, 5, 5, 8, 2, 1, 5, 8, 9, 7, 2, 4, 2, 2, 2, 0, 0, 4, 6, 2, 2, 3, 1, 5, 0]</a:t>
            </a:r>
            <a:endParaRPr lang="en-US" sz="2000" dirty="0">
              <a:latin typeface="Consolas" panose="020B0609020204030204" charset="0"/>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56</a:t>
            </a:fld>
            <a:endParaRPr lang="zh-CN"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2.3.6  map()、reduce()、filter()</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57</a:t>
            </a:fld>
            <a:endParaRPr lang="zh-CN" altLang="en-US"/>
          </a:p>
        </p:txBody>
      </p:sp>
      <p:sp>
        <p:nvSpPr>
          <p:cNvPr id="82945" name="Content Placeholder 2"/>
          <p:cNvSpPr>
            <a:spLocks noGrp="1"/>
          </p:cNvSpPr>
          <p:nvPr>
            <p:ph idx="1"/>
          </p:nvPr>
        </p:nvSpPr>
        <p:spPr>
          <a:xfrm>
            <a:off x="771525" y="1263650"/>
            <a:ext cx="10928350" cy="4639945"/>
          </a:xfrm>
        </p:spPr>
        <p:txBody>
          <a:bodyPr anchor="t"/>
          <a:lstStyle/>
          <a:p>
            <a:pPr>
              <a:buFont typeface="Wingdings" panose="05000000000000000000" charset="0"/>
              <a:buChar char="§"/>
            </a:pPr>
            <a:r>
              <a:rPr lang="en-US" altLang="en-US" sz="2400"/>
              <a:t>标准库functools中的函数reduce()可以将一个接收2个参数的函数以迭代累积的方式从左到右依次作用到一个序列或迭代器对象的所有元素上，并且允许指定一个初始值。</a:t>
            </a:r>
            <a:endParaRPr lang="en-US" altLang="en-US" sz="1800"/>
          </a:p>
          <a:p>
            <a:pPr>
              <a:buNone/>
            </a:pPr>
            <a:endParaRPr lang="en-US" altLang="en-US" sz="1800"/>
          </a:p>
          <a:p>
            <a:pPr>
              <a:buNone/>
            </a:pPr>
            <a:r>
              <a:rPr lang="en-US" altLang="en-US" sz="2000">
                <a:latin typeface="Consolas" panose="020B0609020204030204" charset="0"/>
              </a:rPr>
              <a:t>&gt;&gt;&gt; from functools import reduce</a:t>
            </a:r>
          </a:p>
          <a:p>
            <a:pPr>
              <a:buNone/>
            </a:pPr>
            <a:r>
              <a:rPr lang="en-US" altLang="en-US" sz="2000">
                <a:latin typeface="Consolas" panose="020B0609020204030204" charset="0"/>
              </a:rPr>
              <a:t>&gt;&gt;&gt; seq = list(range(1, 10))</a:t>
            </a:r>
          </a:p>
          <a:p>
            <a:pPr>
              <a:buNone/>
            </a:pPr>
            <a:r>
              <a:rPr lang="en-US" altLang="en-US" sz="2000">
                <a:latin typeface="Consolas" panose="020B0609020204030204" charset="0"/>
              </a:rPr>
              <a:t>&gt;&gt;&gt; reduce(lambda x, y: x+y, seq)</a:t>
            </a:r>
            <a:endParaRPr lang="zh-CN" altLang="en-US" sz="2000">
              <a:latin typeface="Consolas" panose="020B0609020204030204" charset="0"/>
            </a:endParaRPr>
          </a:p>
          <a:p>
            <a:pPr>
              <a:buNone/>
            </a:pPr>
            <a:r>
              <a:rPr lang="en-US" altLang="en-US" sz="2000">
                <a:solidFill>
                  <a:srgbClr val="00B0F0"/>
                </a:solidFill>
                <a:latin typeface="Consolas" panose="020B0609020204030204" charset="0"/>
              </a:rPr>
              <a:t>45</a:t>
            </a:r>
          </a:p>
        </p:txBody>
      </p:sp>
      <p:graphicFrame>
        <p:nvGraphicFramePr>
          <p:cNvPr id="82946" name="Object -2147482621"/>
          <p:cNvGraphicFramePr>
            <a:graphicFrameLocks noChangeAspect="1"/>
          </p:cNvGraphicFramePr>
          <p:nvPr/>
        </p:nvGraphicFramePr>
        <p:xfrm>
          <a:off x="5948680" y="1988185"/>
          <a:ext cx="4638040" cy="4538980"/>
        </p:xfrm>
        <a:graphic>
          <a:graphicData uri="http://schemas.openxmlformats.org/presentationml/2006/ole">
            <mc:AlternateContent xmlns:mc="http://schemas.openxmlformats.org/markup-compatibility/2006">
              <mc:Choice xmlns:v="urn:schemas-microsoft-com:vml" Requires="v">
                <p:oleObj spid="_x0000_s4137" r:id="rId3" imgW="5174615" imgH="5064125" progId="Visio.Drawing.11">
                  <p:embed/>
                </p:oleObj>
              </mc:Choice>
              <mc:Fallback>
                <p:oleObj r:id="rId3" imgW="5174615" imgH="5064125" progId="Visio.Drawing.11">
                  <p:embed/>
                  <p:pic>
                    <p:nvPicPr>
                      <p:cNvPr id="0" name="Picture 3079"/>
                      <p:cNvPicPr/>
                      <p:nvPr/>
                    </p:nvPicPr>
                    <p:blipFill>
                      <a:blip r:embed="rId4"/>
                      <a:stretch>
                        <a:fillRect/>
                      </a:stretch>
                    </p:blipFill>
                    <p:spPr>
                      <a:xfrm>
                        <a:off x="5948680" y="1988185"/>
                        <a:ext cx="4638040" cy="4538980"/>
                      </a:xfrm>
                      <a:prstGeom prst="rect">
                        <a:avLst/>
                      </a:prstGeom>
                      <a:noFill/>
                      <a:ln w="38100">
                        <a:noFill/>
                        <a:miter/>
                      </a:ln>
                    </p:spPr>
                  </p:pic>
                </p:oleObj>
              </mc:Fallback>
            </mc:AlternateContent>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2.3.6  map()、reduce()、filter()</a:t>
            </a:r>
            <a:endParaRPr lang="en-US"/>
          </a:p>
        </p:txBody>
      </p:sp>
      <p:sp>
        <p:nvSpPr>
          <p:cNvPr id="3" name="Content Placeholder 2"/>
          <p:cNvSpPr>
            <a:spLocks noGrp="1"/>
          </p:cNvSpPr>
          <p:nvPr>
            <p:ph idx="1"/>
          </p:nvPr>
        </p:nvSpPr>
        <p:spPr/>
        <p:txBody>
          <a:bodyPr>
            <a:normAutofit/>
          </a:bodyPr>
          <a:lstStyle/>
          <a:p>
            <a:pPr indent="-217805" fontAlgn="auto">
              <a:lnSpc>
                <a:spcPct val="100000"/>
              </a:lnSpc>
              <a:spcBef>
                <a:spcPts val="0"/>
              </a:spcBef>
              <a:buFont typeface="Wingdings" panose="05000000000000000000" charset="0"/>
              <a:buChar char="§"/>
            </a:pPr>
            <a:r>
              <a:rPr lang="en-US" altLang="en-US" sz="2400" dirty="0" err="1">
                <a:sym typeface="+mn-ea"/>
              </a:rPr>
              <a:t>内置函数filter</a:t>
            </a:r>
            <a:r>
              <a:rPr lang="en-US" altLang="en-US" sz="2400" dirty="0">
                <a:sym typeface="+mn-ea"/>
              </a:rPr>
              <a:t>()将一个单参数函数作用到一个序列上，返回该序列中使得该函数返回值为True的那些元素组成的</a:t>
            </a:r>
            <a:r>
              <a:rPr lang="en-US" altLang="en-US" sz="2400" dirty="0">
                <a:solidFill>
                  <a:srgbClr val="FF0000"/>
                </a:solidFill>
                <a:sym typeface="+mn-ea"/>
              </a:rPr>
              <a:t>filter对象</a:t>
            </a:r>
            <a:r>
              <a:rPr lang="en-US" altLang="en-US" sz="2400" dirty="0">
                <a:sym typeface="+mn-ea"/>
              </a:rPr>
              <a:t>，如果指定函数为None，则返回序列中等价于True的元素。</a:t>
            </a:r>
            <a:endParaRPr lang="en-US" altLang="en-US" sz="2400" dirty="0"/>
          </a:p>
          <a:p>
            <a:pPr indent="0" fontAlgn="auto">
              <a:lnSpc>
                <a:spcPct val="100000"/>
              </a:lnSpc>
              <a:spcBef>
                <a:spcPts val="0"/>
              </a:spcBef>
              <a:buNone/>
            </a:pPr>
            <a:endParaRPr lang="en-US" altLang="en-US" sz="2000" dirty="0">
              <a:latin typeface="Consolas" panose="020B0609020204030204" charset="0"/>
              <a:sym typeface="+mn-ea"/>
            </a:endParaRPr>
          </a:p>
          <a:p>
            <a:pPr indent="0" fontAlgn="auto">
              <a:lnSpc>
                <a:spcPct val="100000"/>
              </a:lnSpc>
              <a:spcBef>
                <a:spcPts val="0"/>
              </a:spcBef>
              <a:buNone/>
            </a:pPr>
            <a:r>
              <a:rPr lang="en-US" altLang="en-US" sz="2000" dirty="0">
                <a:latin typeface="Consolas" panose="020B0609020204030204" charset="0"/>
                <a:sym typeface="+mn-ea"/>
              </a:rPr>
              <a:t>&gt;&gt;&gt; </a:t>
            </a:r>
            <a:r>
              <a:rPr lang="en-US" altLang="en-US" sz="2000" dirty="0" err="1">
                <a:latin typeface="Consolas" panose="020B0609020204030204" charset="0"/>
                <a:sym typeface="+mn-ea"/>
              </a:rPr>
              <a:t>seq</a:t>
            </a:r>
            <a:r>
              <a:rPr lang="en-US" altLang="en-US" sz="2000" dirty="0">
                <a:latin typeface="Consolas" panose="020B0609020204030204" charset="0"/>
                <a:sym typeface="+mn-ea"/>
              </a:rPr>
              <a:t> = ['foo', 'x41', '?!', '***']</a:t>
            </a:r>
            <a:endParaRPr lang="en-US" altLang="en-US" sz="2000" dirty="0">
              <a:latin typeface="Consolas" panose="020B0609020204030204" charset="0"/>
            </a:endParaRPr>
          </a:p>
          <a:p>
            <a:pPr indent="0" fontAlgn="auto">
              <a:lnSpc>
                <a:spcPct val="100000"/>
              </a:lnSpc>
              <a:spcBef>
                <a:spcPts val="0"/>
              </a:spcBef>
              <a:buNone/>
            </a:pPr>
            <a:r>
              <a:rPr lang="en-US" altLang="en-US" sz="2000" dirty="0">
                <a:latin typeface="Consolas" panose="020B0609020204030204" charset="0"/>
                <a:sym typeface="+mn-ea"/>
              </a:rPr>
              <a:t>&gt;&gt;&gt; </a:t>
            </a:r>
            <a:r>
              <a:rPr lang="en-US" altLang="en-US" sz="2000" dirty="0" err="1">
                <a:latin typeface="Consolas" panose="020B0609020204030204" charset="0"/>
                <a:sym typeface="+mn-ea"/>
              </a:rPr>
              <a:t>def</a:t>
            </a:r>
            <a:r>
              <a:rPr lang="en-US" altLang="en-US" sz="2000" dirty="0">
                <a:latin typeface="Consolas" panose="020B0609020204030204" charset="0"/>
                <a:sym typeface="+mn-ea"/>
              </a:rPr>
              <a:t> </a:t>
            </a:r>
            <a:r>
              <a:rPr lang="en-US" altLang="en-US" sz="2000" dirty="0" err="1">
                <a:latin typeface="Consolas" panose="020B0609020204030204" charset="0"/>
                <a:sym typeface="+mn-ea"/>
              </a:rPr>
              <a:t>func</a:t>
            </a:r>
            <a:r>
              <a:rPr lang="en-US" altLang="en-US" sz="2000" dirty="0">
                <a:latin typeface="Consolas" panose="020B0609020204030204" charset="0"/>
                <a:sym typeface="+mn-ea"/>
              </a:rPr>
              <a:t>(x):</a:t>
            </a:r>
            <a:endParaRPr lang="en-US" altLang="en-US" sz="2000" dirty="0">
              <a:latin typeface="Consolas" panose="020B0609020204030204" charset="0"/>
            </a:endParaRPr>
          </a:p>
          <a:p>
            <a:pPr indent="0" fontAlgn="auto">
              <a:lnSpc>
                <a:spcPct val="100000"/>
              </a:lnSpc>
              <a:spcBef>
                <a:spcPts val="0"/>
              </a:spcBef>
              <a:buNone/>
            </a:pPr>
            <a:r>
              <a:rPr lang="en-US" altLang="en-US" sz="2000" dirty="0">
                <a:latin typeface="Consolas" panose="020B0609020204030204" charset="0"/>
                <a:sym typeface="+mn-ea"/>
              </a:rPr>
              <a:t>    return </a:t>
            </a:r>
            <a:r>
              <a:rPr lang="en-US" altLang="en-US" sz="2000" dirty="0" err="1">
                <a:latin typeface="Consolas" panose="020B0609020204030204" charset="0"/>
                <a:sym typeface="+mn-ea"/>
              </a:rPr>
              <a:t>x.isalnum</a:t>
            </a:r>
            <a:r>
              <a:rPr lang="en-US" altLang="en-US" sz="2000" dirty="0">
                <a:latin typeface="Consolas" panose="020B0609020204030204" charset="0"/>
                <a:sym typeface="+mn-ea"/>
              </a:rPr>
              <a:t>()                  #</a:t>
            </a:r>
            <a:r>
              <a:rPr lang="en-US" altLang="en-US" sz="2000" dirty="0" err="1">
                <a:latin typeface="Consolas" panose="020B0609020204030204" charset="0"/>
                <a:sym typeface="+mn-ea"/>
              </a:rPr>
              <a:t>测试是否为字母或数字</a:t>
            </a:r>
            <a:endParaRPr lang="en-US" altLang="en-US" sz="2000" dirty="0">
              <a:latin typeface="Consolas" panose="020B0609020204030204" charset="0"/>
            </a:endParaRPr>
          </a:p>
          <a:p>
            <a:pPr indent="0" fontAlgn="auto">
              <a:lnSpc>
                <a:spcPct val="100000"/>
              </a:lnSpc>
              <a:spcBef>
                <a:spcPts val="0"/>
              </a:spcBef>
              <a:buNone/>
            </a:pPr>
            <a:endParaRPr lang="en-US" altLang="en-US" sz="2000" dirty="0">
              <a:latin typeface="Consolas" panose="020B0609020204030204" charset="0"/>
            </a:endParaRPr>
          </a:p>
          <a:p>
            <a:pPr indent="0" fontAlgn="auto">
              <a:lnSpc>
                <a:spcPct val="100000"/>
              </a:lnSpc>
              <a:spcBef>
                <a:spcPts val="0"/>
              </a:spcBef>
              <a:buNone/>
            </a:pPr>
            <a:r>
              <a:rPr lang="en-US" altLang="en-US" sz="2000" dirty="0">
                <a:latin typeface="Consolas" panose="020B0609020204030204" charset="0"/>
                <a:sym typeface="+mn-ea"/>
              </a:rPr>
              <a:t>&gt;&gt;&gt; filter(</a:t>
            </a:r>
            <a:r>
              <a:rPr lang="en-US" altLang="en-US" sz="2000" dirty="0" err="1">
                <a:latin typeface="Consolas" panose="020B0609020204030204" charset="0"/>
                <a:sym typeface="+mn-ea"/>
              </a:rPr>
              <a:t>func</a:t>
            </a:r>
            <a:r>
              <a:rPr lang="en-US" altLang="en-US" sz="2000" dirty="0">
                <a:latin typeface="Consolas" panose="020B0609020204030204" charset="0"/>
                <a:sym typeface="+mn-ea"/>
              </a:rPr>
              <a:t>, </a:t>
            </a:r>
            <a:r>
              <a:rPr lang="en-US" altLang="en-US" sz="2000" dirty="0" err="1">
                <a:latin typeface="Consolas" panose="020B0609020204030204" charset="0"/>
                <a:sym typeface="+mn-ea"/>
              </a:rPr>
              <a:t>seq</a:t>
            </a:r>
            <a:r>
              <a:rPr lang="en-US" altLang="en-US" sz="2000" dirty="0">
                <a:latin typeface="Consolas" panose="020B0609020204030204" charset="0"/>
                <a:sym typeface="+mn-ea"/>
              </a:rPr>
              <a:t>)                   #</a:t>
            </a:r>
            <a:r>
              <a:rPr lang="en-US" altLang="en-US" sz="2000" dirty="0" err="1">
                <a:latin typeface="Consolas" panose="020B0609020204030204" charset="0"/>
                <a:sym typeface="+mn-ea"/>
              </a:rPr>
              <a:t>返回filter对象</a:t>
            </a:r>
            <a:endParaRPr lang="en-US" altLang="en-US" sz="2000" dirty="0">
              <a:latin typeface="Consolas" panose="020B0609020204030204" charset="0"/>
            </a:endParaRPr>
          </a:p>
          <a:p>
            <a:pPr indent="0" fontAlgn="auto">
              <a:lnSpc>
                <a:spcPct val="100000"/>
              </a:lnSpc>
              <a:spcBef>
                <a:spcPts val="0"/>
              </a:spcBef>
              <a:buNone/>
            </a:pPr>
            <a:r>
              <a:rPr lang="en-US" altLang="en-US" sz="2000" dirty="0">
                <a:solidFill>
                  <a:srgbClr val="00B0F0"/>
                </a:solidFill>
                <a:latin typeface="Consolas" panose="020B0609020204030204" charset="0"/>
                <a:sym typeface="+mn-ea"/>
              </a:rPr>
              <a:t>&lt;filter object at 0x000000000305D898&gt;</a:t>
            </a:r>
            <a:endParaRPr lang="en-US" altLang="en-US" sz="2000" dirty="0">
              <a:solidFill>
                <a:srgbClr val="00B0F0"/>
              </a:solidFill>
              <a:latin typeface="Consolas" panose="020B0609020204030204" charset="0"/>
            </a:endParaRPr>
          </a:p>
          <a:p>
            <a:pPr indent="0" fontAlgn="auto">
              <a:lnSpc>
                <a:spcPct val="100000"/>
              </a:lnSpc>
              <a:spcBef>
                <a:spcPts val="0"/>
              </a:spcBef>
              <a:buNone/>
            </a:pPr>
            <a:r>
              <a:rPr lang="en-US" altLang="en-US" sz="2000" dirty="0">
                <a:latin typeface="Consolas" panose="020B0609020204030204" charset="0"/>
                <a:sym typeface="+mn-ea"/>
              </a:rPr>
              <a:t>&gt;&gt;&gt; list(filter(</a:t>
            </a:r>
            <a:r>
              <a:rPr lang="en-US" altLang="en-US" sz="2000" dirty="0" err="1">
                <a:latin typeface="Consolas" panose="020B0609020204030204" charset="0"/>
                <a:sym typeface="+mn-ea"/>
              </a:rPr>
              <a:t>func</a:t>
            </a:r>
            <a:r>
              <a:rPr lang="en-US" altLang="en-US" sz="2000" dirty="0">
                <a:latin typeface="Consolas" panose="020B0609020204030204" charset="0"/>
                <a:sym typeface="+mn-ea"/>
              </a:rPr>
              <a:t>, </a:t>
            </a:r>
            <a:r>
              <a:rPr lang="en-US" altLang="en-US" sz="2000" dirty="0" err="1">
                <a:latin typeface="Consolas" panose="020B0609020204030204" charset="0"/>
                <a:sym typeface="+mn-ea"/>
              </a:rPr>
              <a:t>seq</a:t>
            </a:r>
            <a:r>
              <a:rPr lang="en-US" altLang="en-US" sz="2000" dirty="0">
                <a:latin typeface="Consolas" panose="020B0609020204030204" charset="0"/>
                <a:sym typeface="+mn-ea"/>
              </a:rPr>
              <a:t>))             #</a:t>
            </a:r>
            <a:r>
              <a:rPr lang="en-US" altLang="en-US" sz="2000" dirty="0" err="1">
                <a:latin typeface="Consolas" panose="020B0609020204030204" charset="0"/>
                <a:sym typeface="+mn-ea"/>
              </a:rPr>
              <a:t>把filter对象转换为列表</a:t>
            </a:r>
            <a:endParaRPr lang="en-US" altLang="en-US" sz="2000" dirty="0">
              <a:latin typeface="Consolas" panose="020B0609020204030204" charset="0"/>
            </a:endParaRPr>
          </a:p>
          <a:p>
            <a:pPr indent="0" fontAlgn="auto">
              <a:lnSpc>
                <a:spcPct val="100000"/>
              </a:lnSpc>
              <a:spcBef>
                <a:spcPts val="0"/>
              </a:spcBef>
              <a:buNone/>
            </a:pPr>
            <a:r>
              <a:rPr lang="en-US" altLang="en-US" sz="2000" dirty="0">
                <a:solidFill>
                  <a:srgbClr val="00B0F0"/>
                </a:solidFill>
                <a:latin typeface="Consolas" panose="020B0609020204030204" charset="0"/>
                <a:sym typeface="+mn-ea"/>
              </a:rPr>
              <a:t>['foo', 'x41']</a:t>
            </a:r>
            <a:endParaRPr lang="en-US" sz="2000" dirty="0"/>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58</a:t>
            </a:fld>
            <a:endParaRPr lang="zh-CN" alt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2.3.7  range()</a:t>
            </a:r>
          </a:p>
        </p:txBody>
      </p:sp>
      <p:sp>
        <p:nvSpPr>
          <p:cNvPr id="3" name="Content Placeholder 2"/>
          <p:cNvSpPr>
            <a:spLocks noGrp="1"/>
          </p:cNvSpPr>
          <p:nvPr>
            <p:ph idx="1"/>
          </p:nvPr>
        </p:nvSpPr>
        <p:spPr>
          <a:xfrm>
            <a:off x="838200" y="1321435"/>
            <a:ext cx="10937875" cy="4639945"/>
          </a:xfrm>
        </p:spPr>
        <p:txBody>
          <a:bodyPr>
            <a:normAutofit/>
          </a:bodyPr>
          <a:lstStyle/>
          <a:p>
            <a:pPr fontAlgn="auto">
              <a:lnSpc>
                <a:spcPct val="100000"/>
              </a:lnSpc>
              <a:spcBef>
                <a:spcPts val="0"/>
              </a:spcBef>
              <a:buFont typeface="Wingdings" panose="05000000000000000000" charset="0"/>
              <a:buChar char=""/>
            </a:pPr>
            <a:r>
              <a:rPr lang="en-US" sz="2400" dirty="0"/>
              <a:t>range()</a:t>
            </a:r>
            <a:r>
              <a:rPr lang="en-US" sz="2400" dirty="0" err="1"/>
              <a:t>是Python开发中非常常用的一个内置函数，语法格式为range</a:t>
            </a:r>
            <a:r>
              <a:rPr lang="en-US" sz="2400" dirty="0"/>
              <a:t>([start,] end [, step] )，</a:t>
            </a:r>
            <a:r>
              <a:rPr lang="en-US" sz="2400" dirty="0" err="1"/>
              <a:t>有range</a:t>
            </a:r>
            <a:r>
              <a:rPr lang="en-US" sz="2400" dirty="0"/>
              <a:t>(stop)、range(start, stop)</a:t>
            </a:r>
            <a:r>
              <a:rPr lang="en-US" sz="2400" dirty="0" err="1"/>
              <a:t>和range</a:t>
            </a:r>
            <a:r>
              <a:rPr lang="en-US" sz="2400" dirty="0"/>
              <a:t>(start, stop, step)</a:t>
            </a:r>
            <a:r>
              <a:rPr lang="en-US" sz="2400" dirty="0" err="1"/>
              <a:t>三种用法。该函数返回具有惰性求值特点的range对象，其中包含</a:t>
            </a:r>
            <a:r>
              <a:rPr lang="en-US" sz="2400" dirty="0" err="1">
                <a:solidFill>
                  <a:srgbClr val="FF0000"/>
                </a:solidFill>
              </a:rPr>
              <a:t>左闭右开区间</a:t>
            </a:r>
            <a:r>
              <a:rPr lang="en-US" sz="2400" dirty="0">
                <a:solidFill>
                  <a:srgbClr val="FF0000"/>
                </a:solidFill>
              </a:rPr>
              <a:t>[</a:t>
            </a:r>
            <a:r>
              <a:rPr lang="en-US" sz="2400" dirty="0" err="1">
                <a:solidFill>
                  <a:srgbClr val="FF0000"/>
                </a:solidFill>
              </a:rPr>
              <a:t>start,end</a:t>
            </a:r>
            <a:r>
              <a:rPr lang="en-US" sz="2400" dirty="0">
                <a:solidFill>
                  <a:srgbClr val="FF0000"/>
                </a:solidFill>
              </a:rPr>
              <a:t>)</a:t>
            </a:r>
            <a:r>
              <a:rPr lang="en-US" sz="2400" dirty="0"/>
              <a:t>内以step为步长的整数。参数start默认为0，step默认为1。</a:t>
            </a:r>
          </a:p>
          <a:p>
            <a:pPr marL="0" indent="0" fontAlgn="auto">
              <a:lnSpc>
                <a:spcPct val="100000"/>
              </a:lnSpc>
              <a:spcBef>
                <a:spcPts val="0"/>
              </a:spcBef>
              <a:buNone/>
            </a:pPr>
            <a:endParaRPr lang="en-US" sz="2000" dirty="0">
              <a:latin typeface="Consolas" panose="020B0609020204030204" charset="0"/>
            </a:endParaRPr>
          </a:p>
          <a:p>
            <a:pPr marL="0" indent="0" fontAlgn="auto">
              <a:lnSpc>
                <a:spcPct val="100000"/>
              </a:lnSpc>
              <a:spcBef>
                <a:spcPts val="0"/>
              </a:spcBef>
              <a:buNone/>
            </a:pPr>
            <a:r>
              <a:rPr lang="en-US" sz="2000" dirty="0">
                <a:latin typeface="Consolas" panose="020B0609020204030204" charset="0"/>
              </a:rPr>
              <a:t>&gt;&gt;&gt; range(5)                       #start默认为0，step默认为1</a:t>
            </a:r>
          </a:p>
          <a:p>
            <a:pPr marL="0" indent="0" fontAlgn="auto">
              <a:lnSpc>
                <a:spcPct val="100000"/>
              </a:lnSpc>
              <a:spcBef>
                <a:spcPts val="0"/>
              </a:spcBef>
              <a:buNone/>
            </a:pPr>
            <a:r>
              <a:rPr lang="en-US" sz="2000" dirty="0">
                <a:solidFill>
                  <a:srgbClr val="00B0F0"/>
                </a:solidFill>
                <a:latin typeface="Consolas" panose="020B0609020204030204" charset="0"/>
              </a:rPr>
              <a:t>range(0, 5)</a:t>
            </a:r>
          </a:p>
          <a:p>
            <a:pPr marL="0" indent="0" fontAlgn="auto">
              <a:lnSpc>
                <a:spcPct val="100000"/>
              </a:lnSpc>
              <a:spcBef>
                <a:spcPts val="0"/>
              </a:spcBef>
              <a:buNone/>
            </a:pPr>
            <a:r>
              <a:rPr lang="en-US" sz="2000" dirty="0">
                <a:latin typeface="Consolas" panose="020B0609020204030204" charset="0"/>
              </a:rPr>
              <a:t>&gt;&gt;&gt; list(_)</a:t>
            </a:r>
          </a:p>
          <a:p>
            <a:pPr marL="0" indent="0" fontAlgn="auto">
              <a:lnSpc>
                <a:spcPct val="100000"/>
              </a:lnSpc>
              <a:spcBef>
                <a:spcPts val="0"/>
              </a:spcBef>
              <a:buNone/>
            </a:pPr>
            <a:r>
              <a:rPr lang="en-US" sz="2000" dirty="0">
                <a:solidFill>
                  <a:srgbClr val="00B0F0"/>
                </a:solidFill>
                <a:latin typeface="Consolas" panose="020B0609020204030204" charset="0"/>
              </a:rPr>
              <a:t>[0, 1, 2, 3, 4]</a:t>
            </a:r>
          </a:p>
          <a:p>
            <a:pPr marL="0" indent="0" fontAlgn="auto">
              <a:lnSpc>
                <a:spcPct val="100000"/>
              </a:lnSpc>
              <a:spcBef>
                <a:spcPts val="0"/>
              </a:spcBef>
              <a:buNone/>
            </a:pPr>
            <a:r>
              <a:rPr lang="en-US" sz="2000" dirty="0">
                <a:latin typeface="Consolas" panose="020B0609020204030204" charset="0"/>
              </a:rPr>
              <a:t>&gt;&gt;&gt; list(range(1, 10, 2))          #</a:t>
            </a:r>
            <a:r>
              <a:rPr lang="en-US" sz="2000" dirty="0" err="1">
                <a:latin typeface="Consolas" panose="020B0609020204030204" charset="0"/>
              </a:rPr>
              <a:t>指定起始值和步长</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[1, 3, 5, 7, 9]</a:t>
            </a:r>
          </a:p>
          <a:p>
            <a:pPr marL="0" indent="0" fontAlgn="auto">
              <a:lnSpc>
                <a:spcPct val="100000"/>
              </a:lnSpc>
              <a:spcBef>
                <a:spcPts val="0"/>
              </a:spcBef>
              <a:buNone/>
            </a:pPr>
            <a:r>
              <a:rPr lang="en-US" sz="2000" dirty="0">
                <a:latin typeface="Consolas" panose="020B0609020204030204" charset="0"/>
              </a:rPr>
              <a:t>&gt;&gt;&gt; </a:t>
            </a:r>
            <a:r>
              <a:rPr lang="en-US" sz="2000" dirty="0" smtClean="0">
                <a:latin typeface="Consolas" panose="020B0609020204030204" charset="0"/>
              </a:rPr>
              <a:t>list(range(9, 0</a:t>
            </a:r>
            <a:r>
              <a:rPr lang="en-US" sz="2000" dirty="0">
                <a:latin typeface="Consolas" panose="020B0609020204030204" charset="0"/>
              </a:rPr>
              <a:t>, -2))          #</a:t>
            </a:r>
            <a:r>
              <a:rPr lang="en-US" sz="2000" dirty="0" err="1">
                <a:latin typeface="Consolas" panose="020B0609020204030204" charset="0"/>
              </a:rPr>
              <a:t>步长为负数时，start应比end大</a:t>
            </a:r>
            <a:endParaRPr lang="en-US" sz="2000" dirty="0">
              <a:latin typeface="Consolas" panose="020B0609020204030204" charset="0"/>
            </a:endParaRPr>
          </a:p>
          <a:p>
            <a:pPr marL="0" indent="0" fontAlgn="auto">
              <a:lnSpc>
                <a:spcPct val="100000"/>
              </a:lnSpc>
              <a:spcBef>
                <a:spcPts val="0"/>
              </a:spcBef>
              <a:buNone/>
            </a:pPr>
            <a:r>
              <a:rPr lang="en-US" sz="2000" dirty="0">
                <a:solidFill>
                  <a:srgbClr val="00B0F0"/>
                </a:solidFill>
                <a:latin typeface="Consolas" panose="020B0609020204030204" charset="0"/>
              </a:rPr>
              <a:t>[9, 7, 5, 3, </a:t>
            </a:r>
            <a:r>
              <a:rPr lang="en-US" sz="2000" dirty="0" smtClean="0">
                <a:solidFill>
                  <a:srgbClr val="00B0F0"/>
                </a:solidFill>
                <a:latin typeface="Consolas" panose="020B0609020204030204" charset="0"/>
              </a:rPr>
              <a:t>1]</a:t>
            </a:r>
            <a:endParaRPr lang="en-US" sz="2000" dirty="0">
              <a:solidFill>
                <a:srgbClr val="00B0F0"/>
              </a:solidFill>
              <a:latin typeface="Consolas" panose="020B0609020204030204" charset="0"/>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59</a:t>
            </a:fld>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2.1.1  </a:t>
            </a:r>
            <a:r>
              <a:rPr lang="zh-CN" altLang="en-US">
                <a:sym typeface="+mn-ea"/>
              </a:rPr>
              <a:t>常量与变量</a:t>
            </a:r>
            <a:endParaRPr lang="en-US"/>
          </a:p>
        </p:txBody>
      </p:sp>
      <p:sp>
        <p:nvSpPr>
          <p:cNvPr id="3" name="Content Placeholder 2"/>
          <p:cNvSpPr>
            <a:spLocks noGrp="1"/>
          </p:cNvSpPr>
          <p:nvPr>
            <p:ph idx="1"/>
          </p:nvPr>
        </p:nvSpPr>
        <p:spPr/>
        <p:txBody>
          <a:bodyPr/>
          <a:lstStyle/>
          <a:p>
            <a:pPr fontAlgn="auto">
              <a:lnSpc>
                <a:spcPct val="150000"/>
              </a:lnSpc>
            </a:pPr>
            <a:r>
              <a:rPr lang="en-US" altLang="zh-CN" sz="2400">
                <a:latin typeface="宋体" panose="02010600030101010101" pitchFamily="2" charset="-122"/>
                <a:sym typeface="+mn-ea"/>
              </a:rPr>
              <a:t>赋值语句的执行过程是：首先把等号右侧表达式的值计算出来，然后在内存中寻找一个位置把值存放进去，最后创建变量并</a:t>
            </a:r>
            <a:r>
              <a:rPr lang="en-US" altLang="zh-CN" sz="2400">
                <a:solidFill>
                  <a:srgbClr val="FF0000"/>
                </a:solidFill>
                <a:latin typeface="宋体" panose="02010600030101010101" pitchFamily="2" charset="-122"/>
                <a:sym typeface="+mn-ea"/>
              </a:rPr>
              <a:t>指向</a:t>
            </a:r>
            <a:r>
              <a:rPr lang="en-US" altLang="zh-CN" sz="2400">
                <a:latin typeface="宋体" panose="02010600030101010101" pitchFamily="2" charset="-122"/>
                <a:sym typeface="+mn-ea"/>
              </a:rPr>
              <a:t>这个内存地址。</a:t>
            </a:r>
          </a:p>
          <a:p>
            <a:pPr marL="0" indent="0" fontAlgn="auto">
              <a:lnSpc>
                <a:spcPct val="150000"/>
              </a:lnSpc>
              <a:buNone/>
            </a:pPr>
            <a:r>
              <a:rPr lang="en-US" altLang="zh-CN" sz="2000">
                <a:latin typeface="Consolas" panose="020B0609020204030204" charset="0"/>
                <a:sym typeface="+mn-ea"/>
              </a:rPr>
              <a:t>&gt;&gt;&gt; x = 3</a:t>
            </a:r>
          </a:p>
          <a:p>
            <a:pPr marL="0" indent="0" fontAlgn="auto">
              <a:lnSpc>
                <a:spcPct val="150000"/>
              </a:lnSpc>
              <a:buNone/>
            </a:pPr>
            <a:endParaRPr lang="en-US" altLang="zh-CN" sz="2400">
              <a:latin typeface="宋体" panose="02010600030101010101" pitchFamily="2" charset="-122"/>
              <a:sym typeface="+mn-ea"/>
            </a:endParaRPr>
          </a:p>
          <a:p>
            <a:pPr fontAlgn="auto">
              <a:lnSpc>
                <a:spcPct val="150000"/>
              </a:lnSpc>
            </a:pPr>
            <a:r>
              <a:rPr lang="en-US" altLang="zh-CN" sz="2400">
                <a:solidFill>
                  <a:srgbClr val="FF0000"/>
                </a:solidFill>
                <a:latin typeface="宋体" panose="02010600030101010101" pitchFamily="2" charset="-122"/>
                <a:sym typeface="+mn-ea"/>
              </a:rPr>
              <a:t>Python中的变量并不直接存储值，而是存储了值的内存地址或者引用</a:t>
            </a:r>
            <a:r>
              <a:rPr lang="en-US" altLang="zh-CN" sz="2400">
                <a:latin typeface="宋体" panose="02010600030101010101" pitchFamily="2" charset="-122"/>
                <a:sym typeface="+mn-ea"/>
              </a:rPr>
              <a:t>，这也是变量类型随时可以改变的原因。</a:t>
            </a:r>
            <a:endParaRPr lang="en-US" sz="2400"/>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6</a:t>
            </a:fld>
            <a:endParaRPr lang="zh-CN" altLang="en-US"/>
          </a:p>
        </p:txBody>
      </p:sp>
      <p:graphicFrame>
        <p:nvGraphicFramePr>
          <p:cNvPr id="28676" name="图片 82"/>
          <p:cNvGraphicFramePr>
            <a:graphicFrameLocks noChangeAspect="1"/>
          </p:cNvGraphicFramePr>
          <p:nvPr/>
        </p:nvGraphicFramePr>
        <p:xfrm>
          <a:off x="5570538" y="2454275"/>
          <a:ext cx="3740150" cy="1506538"/>
        </p:xfrm>
        <a:graphic>
          <a:graphicData uri="http://schemas.openxmlformats.org/presentationml/2006/ole">
            <mc:AlternateContent xmlns:mc="http://schemas.openxmlformats.org/markup-compatibility/2006">
              <mc:Choice xmlns:v="urn:schemas-microsoft-com:vml" Requires="v">
                <p:oleObj spid="_x0000_s3120" r:id="rId3" imgW="2546350" imgH="751840" progId="Visio.Drawing.11">
                  <p:embed/>
                </p:oleObj>
              </mc:Choice>
              <mc:Fallback>
                <p:oleObj r:id="rId3" imgW="2546350" imgH="751840" progId="Visio.Drawing.11">
                  <p:embed/>
                  <p:pic>
                    <p:nvPicPr>
                      <p:cNvPr id="0" name="Picture 3077"/>
                      <p:cNvPicPr/>
                      <p:nvPr/>
                    </p:nvPicPr>
                    <p:blipFill>
                      <a:blip r:embed="rId4"/>
                      <a:stretch>
                        <a:fillRect/>
                      </a:stretch>
                    </p:blipFill>
                    <p:spPr>
                      <a:xfrm>
                        <a:off x="5570538" y="2454275"/>
                        <a:ext cx="3740150" cy="1506538"/>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sym typeface="+mn-ea"/>
              </a:rPr>
              <a:t>2.</a:t>
            </a:r>
            <a:r>
              <a:rPr lang="en-US" altLang="zh-CN">
                <a:sym typeface="+mn-ea"/>
              </a:rPr>
              <a:t>3</a:t>
            </a:r>
            <a:r>
              <a:rPr lang="zh-CN" altLang="en-US">
                <a:sym typeface="+mn-ea"/>
              </a:rPr>
              <a:t>.8  zip()</a:t>
            </a:r>
          </a:p>
        </p:txBody>
      </p:sp>
      <p:sp>
        <p:nvSpPr>
          <p:cNvPr id="3" name="内容占位符 2"/>
          <p:cNvSpPr>
            <a:spLocks noGrp="1"/>
          </p:cNvSpPr>
          <p:nvPr>
            <p:ph idx="1"/>
          </p:nvPr>
        </p:nvSpPr>
        <p:spPr/>
        <p:txBody>
          <a:bodyPr>
            <a:normAutofit/>
          </a:bodyPr>
          <a:lstStyle/>
          <a:p>
            <a:pPr marL="356235" indent="-356235">
              <a:lnSpc>
                <a:spcPct val="150000"/>
              </a:lnSpc>
              <a:spcBef>
                <a:spcPct val="0"/>
              </a:spcBef>
              <a:buFont typeface="Wingdings" panose="05000000000000000000" charset="0"/>
              <a:buChar char="§"/>
            </a:pPr>
            <a:r>
              <a:rPr lang="en-US" altLang="en-US" sz="2400" dirty="0">
                <a:sym typeface="+mn-ea"/>
              </a:rPr>
              <a:t>zip()函数用来把多个可迭代对象中的元素压缩到一起，返回一个可迭代的</a:t>
            </a:r>
            <a:r>
              <a:rPr lang="en-US" altLang="en-US" sz="2400" dirty="0">
                <a:solidFill>
                  <a:srgbClr val="FF0000"/>
                </a:solidFill>
                <a:sym typeface="+mn-ea"/>
              </a:rPr>
              <a:t>zip对象</a:t>
            </a:r>
            <a:r>
              <a:rPr lang="en-US" altLang="en-US" sz="2400" dirty="0">
                <a:sym typeface="+mn-ea"/>
              </a:rPr>
              <a:t>，其中每个元素都是包含原来的多个可迭代对象</a:t>
            </a:r>
            <a:r>
              <a:rPr lang="en-US" altLang="en-US" sz="2400" dirty="0">
                <a:solidFill>
                  <a:srgbClr val="FF0000"/>
                </a:solidFill>
                <a:sym typeface="+mn-ea"/>
              </a:rPr>
              <a:t>对应位置上元素</a:t>
            </a:r>
            <a:r>
              <a:rPr lang="en-US" altLang="en-US" sz="2400" dirty="0">
                <a:sym typeface="+mn-ea"/>
              </a:rPr>
              <a:t>的元组</a:t>
            </a:r>
            <a:r>
              <a:rPr lang="zh-CN" altLang="en-US" sz="2400" dirty="0">
                <a:sym typeface="+mn-ea"/>
              </a:rPr>
              <a:t>，如同</a:t>
            </a:r>
            <a:r>
              <a:rPr lang="zh-CN" altLang="en-US" sz="2400" dirty="0">
                <a:solidFill>
                  <a:srgbClr val="FF0000"/>
                </a:solidFill>
                <a:sym typeface="+mn-ea"/>
              </a:rPr>
              <a:t>拉拉链一样</a:t>
            </a:r>
            <a:r>
              <a:rPr lang="en-US" altLang="en-US" sz="2400" dirty="0">
                <a:sym typeface="+mn-ea"/>
              </a:rPr>
              <a:t>。</a:t>
            </a:r>
            <a:endParaRPr lang="en-US" altLang="en-US" sz="2400" dirty="0"/>
          </a:p>
          <a:p>
            <a:pPr>
              <a:buNone/>
            </a:pPr>
            <a:r>
              <a:rPr lang="en-US" altLang="en-US" sz="2000" dirty="0">
                <a:latin typeface="Consolas" panose="020B0609020204030204" charset="0"/>
                <a:sym typeface="+mn-ea"/>
              </a:rPr>
              <a:t>&gt;&gt;&gt; list(zip('</a:t>
            </a:r>
            <a:r>
              <a:rPr lang="en-US" altLang="en-US" sz="2000" dirty="0" err="1">
                <a:latin typeface="Consolas" panose="020B0609020204030204" charset="0"/>
                <a:sym typeface="+mn-ea"/>
              </a:rPr>
              <a:t>abcd</a:t>
            </a:r>
            <a:r>
              <a:rPr lang="en-US" altLang="en-US" sz="2000" dirty="0">
                <a:latin typeface="Consolas" panose="020B0609020204030204" charset="0"/>
                <a:sym typeface="+mn-ea"/>
              </a:rPr>
              <a:t>', [1, 2, 3]))             #</a:t>
            </a:r>
            <a:r>
              <a:rPr lang="en-US" altLang="en-US" sz="2000" dirty="0" err="1">
                <a:latin typeface="Consolas" panose="020B0609020204030204" charset="0"/>
                <a:sym typeface="+mn-ea"/>
              </a:rPr>
              <a:t>压缩字符串和列表</a:t>
            </a:r>
            <a:endParaRPr lang="en-US" altLang="en-US" sz="2000" dirty="0">
              <a:latin typeface="Consolas" panose="020B0609020204030204" charset="0"/>
            </a:endParaRPr>
          </a:p>
          <a:p>
            <a:pPr>
              <a:buNone/>
            </a:pPr>
            <a:r>
              <a:rPr lang="en-US" altLang="en-US" sz="2000" dirty="0">
                <a:solidFill>
                  <a:srgbClr val="00B0F0"/>
                </a:solidFill>
                <a:latin typeface="Consolas" panose="020B0609020204030204" charset="0"/>
                <a:sym typeface="+mn-ea"/>
              </a:rPr>
              <a:t>[('a', 1), ('b', 2), ('c', 3)]</a:t>
            </a:r>
            <a:endParaRPr lang="en-US" altLang="en-US" sz="2000" dirty="0">
              <a:solidFill>
                <a:srgbClr val="00B0F0"/>
              </a:solidFill>
              <a:latin typeface="Consolas" panose="020B0609020204030204" charset="0"/>
            </a:endParaRPr>
          </a:p>
          <a:p>
            <a:pPr>
              <a:buNone/>
            </a:pPr>
            <a:r>
              <a:rPr lang="en-US" altLang="en-US" sz="2000" dirty="0">
                <a:latin typeface="Consolas" panose="020B0609020204030204" charset="0"/>
                <a:sym typeface="+mn-ea"/>
              </a:rPr>
              <a:t>&gt;&gt;&gt; list(zip('123', '</a:t>
            </a:r>
            <a:r>
              <a:rPr lang="en-US" altLang="en-US" sz="2000" dirty="0" err="1">
                <a:latin typeface="Consolas" panose="020B0609020204030204" charset="0"/>
                <a:sym typeface="+mn-ea"/>
              </a:rPr>
              <a:t>abc</a:t>
            </a:r>
            <a:r>
              <a:rPr lang="en-US" altLang="en-US" sz="2000" dirty="0">
                <a:latin typeface="Consolas" panose="020B0609020204030204" charset="0"/>
                <a:sym typeface="+mn-ea"/>
              </a:rPr>
              <a:t>', ',.!'))           #压缩3个序列</a:t>
            </a:r>
            <a:endParaRPr lang="en-US" altLang="en-US" sz="2000" dirty="0">
              <a:latin typeface="Consolas" panose="020B0609020204030204" charset="0"/>
            </a:endParaRPr>
          </a:p>
          <a:p>
            <a:pPr>
              <a:buNone/>
            </a:pPr>
            <a:r>
              <a:rPr lang="en-US" altLang="en-US" sz="2000" dirty="0">
                <a:solidFill>
                  <a:srgbClr val="00B0F0"/>
                </a:solidFill>
                <a:latin typeface="Consolas" panose="020B0609020204030204" charset="0"/>
                <a:sym typeface="+mn-ea"/>
              </a:rPr>
              <a:t>[('1', 'a', ','), ('2', 'b', '.'), ('3', 'c', '!')]</a:t>
            </a:r>
            <a:endParaRPr lang="en-US" altLang="en-US" sz="2000" dirty="0">
              <a:solidFill>
                <a:srgbClr val="00B0F0"/>
              </a:solidFill>
              <a:latin typeface="Consolas" panose="020B0609020204030204" charset="0"/>
            </a:endParaRPr>
          </a:p>
          <a:p>
            <a:pPr>
              <a:buNone/>
            </a:pPr>
            <a:r>
              <a:rPr lang="en-US" altLang="en-US" sz="2000" dirty="0">
                <a:latin typeface="Consolas" panose="020B0609020204030204" charset="0"/>
                <a:sym typeface="+mn-ea"/>
              </a:rPr>
              <a:t>&gt;&gt;&gt; x = zip('</a:t>
            </a:r>
            <a:r>
              <a:rPr lang="en-US" altLang="en-US" sz="2000" dirty="0" err="1">
                <a:latin typeface="Consolas" panose="020B0609020204030204" charset="0"/>
                <a:sym typeface="+mn-ea"/>
              </a:rPr>
              <a:t>abcd</a:t>
            </a:r>
            <a:r>
              <a:rPr lang="en-US" altLang="en-US" sz="2000" dirty="0">
                <a:latin typeface="Consolas" panose="020B0609020204030204" charset="0"/>
                <a:sym typeface="+mn-ea"/>
              </a:rPr>
              <a:t>', '1234')</a:t>
            </a:r>
            <a:endParaRPr lang="en-US" altLang="en-US" sz="2000" dirty="0">
              <a:latin typeface="Consolas" panose="020B0609020204030204" charset="0"/>
            </a:endParaRPr>
          </a:p>
          <a:p>
            <a:pPr>
              <a:buNone/>
            </a:pPr>
            <a:r>
              <a:rPr lang="en-US" altLang="en-US" sz="2000" dirty="0">
                <a:latin typeface="Consolas" panose="020B0609020204030204" charset="0"/>
                <a:sym typeface="+mn-ea"/>
              </a:rPr>
              <a:t>&gt;&gt;&gt; list(x)</a:t>
            </a:r>
            <a:endParaRPr lang="en-US" altLang="en-US" sz="2000" dirty="0">
              <a:latin typeface="Consolas" panose="020B0609020204030204" charset="0"/>
            </a:endParaRPr>
          </a:p>
          <a:p>
            <a:pPr>
              <a:buNone/>
            </a:pPr>
            <a:r>
              <a:rPr lang="en-US" altLang="en-US" sz="2000" dirty="0">
                <a:solidFill>
                  <a:srgbClr val="00B0F0"/>
                </a:solidFill>
                <a:latin typeface="Consolas" panose="020B0609020204030204" charset="0"/>
                <a:sym typeface="+mn-ea"/>
              </a:rPr>
              <a:t>[('a', '1'), ('b', '2'), ('c', '3'), ('d', '4')]</a:t>
            </a:r>
            <a:endParaRPr lang="en-US" altLang="en-US" sz="2000" dirty="0">
              <a:solidFill>
                <a:srgbClr val="00B0F0"/>
              </a:solidFill>
              <a:latin typeface="Consolas" panose="020B0609020204030204" charset="0"/>
            </a:endParaRPr>
          </a:p>
          <a:p>
            <a:pPr marL="0" indent="0">
              <a:buNone/>
            </a:pPr>
            <a:endParaRPr lang="zh-CN" altLang="en-US" dirty="0"/>
          </a:p>
        </p:txBody>
      </p:sp>
      <p:graphicFrame>
        <p:nvGraphicFramePr>
          <p:cNvPr id="4" name="Object 3"/>
          <p:cNvGraphicFramePr/>
          <p:nvPr/>
        </p:nvGraphicFramePr>
        <p:xfrm>
          <a:off x="8053705" y="4236085"/>
          <a:ext cx="2682240" cy="2003425"/>
        </p:xfrm>
        <a:graphic>
          <a:graphicData uri="http://schemas.openxmlformats.org/presentationml/2006/ole">
            <mc:AlternateContent xmlns:mc="http://schemas.openxmlformats.org/markup-compatibility/2006">
              <mc:Choice xmlns:v="urn:schemas-microsoft-com:vml" Requires="v">
                <p:oleObj spid="_x0000_s5161" r:id="rId3" imgW="2257425" imgH="1724025" progId="Paint.Picture">
                  <p:embed/>
                </p:oleObj>
              </mc:Choice>
              <mc:Fallback>
                <p:oleObj r:id="rId3" imgW="2257425" imgH="1724025" progId="Paint.Picture">
                  <p:embed/>
                  <p:pic>
                    <p:nvPicPr>
                      <p:cNvPr id="0" name="Picture 2"/>
                      <p:cNvPicPr/>
                      <p:nvPr/>
                    </p:nvPicPr>
                    <p:blipFill>
                      <a:blip r:embed="rId4"/>
                      <a:stretch>
                        <a:fillRect/>
                      </a:stretch>
                    </p:blipFill>
                    <p:spPr>
                      <a:xfrm>
                        <a:off x="8053705" y="4236085"/>
                        <a:ext cx="2682240" cy="2003425"/>
                      </a:xfrm>
                      <a:prstGeom prst="rect">
                        <a:avLst/>
                      </a:prstGeom>
                      <a:noFill/>
                    </p:spPr>
                  </p:pic>
                </p:oleObj>
              </mc:Fallback>
            </mc:AlternateContent>
          </a:graphicData>
        </a:graphic>
      </p:graphicFrame>
      <p:sp>
        <p:nvSpPr>
          <p:cNvPr id="6" name="Slide Number Placeholder 5"/>
          <p:cNvSpPr>
            <a:spLocks noGrp="1"/>
          </p:cNvSpPr>
          <p:nvPr>
            <p:ph type="sldNum" sz="quarter" idx="12"/>
          </p:nvPr>
        </p:nvSpPr>
        <p:spPr/>
        <p:txBody>
          <a:bodyPr/>
          <a:lstStyle/>
          <a:p>
            <a:fld id="{565CE74E-AB26-4998-AD42-012C4C1AD076}" type="slidenum">
              <a:rPr lang="zh-CN" altLang="en-US" smtClean="0"/>
              <a:t>60</a:t>
            </a:fld>
            <a:endParaRPr lang="zh-CN" alt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2.4  Python关键字简要说明</a:t>
            </a:r>
          </a:p>
        </p:txBody>
      </p:sp>
      <p:sp>
        <p:nvSpPr>
          <p:cNvPr id="3" name="Content Placeholder 2"/>
          <p:cNvSpPr>
            <a:spLocks noGrp="1"/>
          </p:cNvSpPr>
          <p:nvPr>
            <p:ph idx="1"/>
          </p:nvPr>
        </p:nvSpPr>
        <p:spPr/>
        <p:txBody>
          <a:bodyPr/>
          <a:lstStyle/>
          <a:p>
            <a:pPr fontAlgn="auto">
              <a:lnSpc>
                <a:spcPct val="150000"/>
              </a:lnSpc>
            </a:pPr>
            <a:r>
              <a:rPr lang="en-US" sz="2400"/>
              <a:t>Python关键字只允许用来表达特定的语义，</a:t>
            </a:r>
            <a:r>
              <a:rPr lang="en-US" sz="2400">
                <a:solidFill>
                  <a:srgbClr val="FF0000"/>
                </a:solidFill>
              </a:rPr>
              <a:t>不允许</a:t>
            </a:r>
            <a:r>
              <a:rPr lang="en-US" sz="2400"/>
              <a:t>通过任何方式改变它们的含义，也</a:t>
            </a:r>
            <a:r>
              <a:rPr lang="en-US" sz="2400">
                <a:solidFill>
                  <a:srgbClr val="FF0000"/>
                </a:solidFill>
              </a:rPr>
              <a:t>不能</a:t>
            </a:r>
            <a:r>
              <a:rPr lang="en-US" sz="2400"/>
              <a:t>用来做变量名、函数名或类名等标识符。</a:t>
            </a:r>
          </a:p>
          <a:p>
            <a:pPr fontAlgn="auto">
              <a:lnSpc>
                <a:spcPct val="150000"/>
              </a:lnSpc>
            </a:pPr>
            <a:r>
              <a:rPr lang="en-US" sz="2400"/>
              <a:t>在Python开发环境中导入模块keyword之后，可以使用print(keyword.kwlist)查看所有关键字</a:t>
            </a:r>
            <a:r>
              <a:rPr lang="zh-CN" altLang="en-US" sz="2400"/>
              <a:t>。</a:t>
            </a: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61</a:t>
            </a:fld>
            <a:endParaRPr lang="zh-CN" alt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2.4  Python关键字简要说明</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62</a:t>
            </a:fld>
            <a:endParaRPr lang="zh-CN" altLang="en-US"/>
          </a:p>
        </p:txBody>
      </p:sp>
      <p:graphicFrame>
        <p:nvGraphicFramePr>
          <p:cNvPr id="3" name="Content Placeholder -1"/>
          <p:cNvGraphicFramePr>
            <a:graphicFrameLocks noGrp="1"/>
          </p:cNvGraphicFramePr>
          <p:nvPr>
            <p:ph idx="1"/>
          </p:nvPr>
        </p:nvGraphicFramePr>
        <p:xfrm>
          <a:off x="838200" y="1321435"/>
          <a:ext cx="9767570" cy="5212098"/>
        </p:xfrm>
        <a:graphic>
          <a:graphicData uri="http://schemas.openxmlformats.org/drawingml/2006/table">
            <a:tbl>
              <a:tblPr firstRow="1" bandRow="1">
                <a:tableStyleId>{5940675A-B579-460E-94D1-54222C63F5DA}</a:tableStyleId>
              </a:tblPr>
              <a:tblGrid>
                <a:gridCol w="1628775"/>
                <a:gridCol w="8138795"/>
              </a:tblGrid>
              <a:tr h="125730">
                <a:tc>
                  <a:txBody>
                    <a:bodyPr/>
                    <a:lstStyle/>
                    <a:p>
                      <a:pPr indent="0" algn="ctr">
                        <a:buNone/>
                      </a:pPr>
                      <a:r>
                        <a:rPr lang="zh-CN" altLang="en-US" sz="1800" b="1">
                          <a:latin typeface="宋体" panose="02010600030101010101" pitchFamily="2" charset="-122"/>
                          <a:ea typeface="宋体" panose="02010600030101010101" pitchFamily="2" charset="-122"/>
                          <a:cs typeface="宋体" panose="02010600030101010101" pitchFamily="2" charset="-122"/>
                        </a:rPr>
                        <a:t>关键字</a:t>
                      </a: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1800" b="1">
                          <a:latin typeface="宋体" panose="02010600030101010101" pitchFamily="2" charset="-122"/>
                          <a:ea typeface="宋体" panose="02010600030101010101" pitchFamily="2" charset="-122"/>
                          <a:cs typeface="宋体" panose="02010600030101010101" pitchFamily="2" charset="-122"/>
                        </a:rPr>
                        <a:t>含义</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False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常量，逻辑假</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None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常量，空值</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True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常量，逻辑真</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and</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逻辑与运算</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as</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在</a:t>
                      </a:r>
                      <a:r>
                        <a:rPr lang="en-US" altLang="zh-CN" sz="1800" b="0">
                          <a:latin typeface="宋体" panose="02010600030101010101" pitchFamily="2" charset="-122"/>
                          <a:ea typeface="宋体" panose="02010600030101010101" pitchFamily="2" charset="-122"/>
                          <a:cs typeface="宋体" panose="02010600030101010101" pitchFamily="2" charset="-122"/>
                        </a:rPr>
                        <a:t>import</a:t>
                      </a:r>
                      <a:r>
                        <a:rPr lang="zh-CN" altLang="en-US" sz="1800" b="0">
                          <a:latin typeface="宋体" panose="02010600030101010101" pitchFamily="2" charset="-122"/>
                          <a:ea typeface="宋体" panose="02010600030101010101" pitchFamily="2" charset="-122"/>
                          <a:cs typeface="宋体" panose="02010600030101010101" pitchFamily="2" charset="-122"/>
                        </a:rPr>
                        <a:t>或</a:t>
                      </a:r>
                      <a:r>
                        <a:rPr lang="en-US" altLang="zh-CN" sz="1800" b="0">
                          <a:latin typeface="宋体" panose="02010600030101010101" pitchFamily="2" charset="-122"/>
                          <a:ea typeface="宋体" panose="02010600030101010101" pitchFamily="2" charset="-122"/>
                          <a:cs typeface="宋体" panose="02010600030101010101" pitchFamily="2" charset="-122"/>
                        </a:rPr>
                        <a:t>except</a:t>
                      </a:r>
                      <a:r>
                        <a:rPr lang="zh-CN" altLang="en-US" sz="1800" b="0">
                          <a:latin typeface="宋体" panose="02010600030101010101" pitchFamily="2" charset="-122"/>
                          <a:ea typeface="宋体" panose="02010600030101010101" pitchFamily="2" charset="-122"/>
                          <a:cs typeface="宋体" panose="02010600030101010101" pitchFamily="2" charset="-122"/>
                        </a:rPr>
                        <a:t>语句中给对象起别名</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assert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断言，用来确认某个条件必须满足，可用来帮助调试程序</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break</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用在循环中，提前结束</a:t>
                      </a:r>
                      <a:r>
                        <a:rPr lang="en-US" altLang="zh-CN" sz="1800" b="0">
                          <a:latin typeface="宋体" panose="02010600030101010101" pitchFamily="2" charset="-122"/>
                          <a:ea typeface="宋体" panose="02010600030101010101" pitchFamily="2" charset="-122"/>
                          <a:cs typeface="宋体" panose="02010600030101010101" pitchFamily="2" charset="-122"/>
                        </a:rPr>
                        <a:t>break</a:t>
                      </a:r>
                      <a:r>
                        <a:rPr lang="zh-CN" altLang="en-US" sz="1800" b="0">
                          <a:latin typeface="宋体" panose="02010600030101010101" pitchFamily="2" charset="-122"/>
                          <a:ea typeface="宋体" panose="02010600030101010101" pitchFamily="2" charset="-122"/>
                          <a:cs typeface="宋体" panose="02010600030101010101" pitchFamily="2" charset="-122"/>
                        </a:rPr>
                        <a:t>所在层次的循环</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class</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用来定义类</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continue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用在循环中，提前结束本次循环</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def</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用来定义函数</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del</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用来删除对象或对象成员</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elif</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用在选择结构中，表示</a:t>
                      </a:r>
                      <a:r>
                        <a:rPr lang="en-US" altLang="zh-CN" sz="1800" b="0">
                          <a:latin typeface="宋体" panose="02010600030101010101" pitchFamily="2" charset="-122"/>
                          <a:ea typeface="宋体" panose="02010600030101010101" pitchFamily="2" charset="-122"/>
                          <a:cs typeface="宋体" panose="02010600030101010101" pitchFamily="2" charset="-122"/>
                        </a:rPr>
                        <a:t>else if</a:t>
                      </a:r>
                      <a:r>
                        <a:rPr lang="zh-CN" altLang="en-US" sz="1800" b="0">
                          <a:latin typeface="宋体" panose="02010600030101010101" pitchFamily="2" charset="-122"/>
                          <a:ea typeface="宋体" panose="02010600030101010101" pitchFamily="2" charset="-122"/>
                          <a:cs typeface="宋体" panose="02010600030101010101" pitchFamily="2" charset="-122"/>
                        </a:rPr>
                        <a:t>的意思</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else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可以用在选择结构、循环结构和异常处理结构中</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except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用在异常处理结构中，用来捕获特定类型的异常</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finally</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用在异常处理结构中，用来表示不论是否发生异常都会执行的代码</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for</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构造</a:t>
                      </a:r>
                      <a:r>
                        <a:rPr lang="en-US" altLang="zh-CN" sz="1800" b="0">
                          <a:latin typeface="宋体" panose="02010600030101010101" pitchFamily="2" charset="-122"/>
                          <a:ea typeface="宋体" panose="02010600030101010101" pitchFamily="2" charset="-122"/>
                          <a:cs typeface="宋体" panose="02010600030101010101" pitchFamily="2" charset="-122"/>
                        </a:rPr>
                        <a:t>for</a:t>
                      </a:r>
                      <a:r>
                        <a:rPr lang="zh-CN" altLang="en-US" sz="1800" b="0">
                          <a:latin typeface="宋体" panose="02010600030101010101" pitchFamily="2" charset="-122"/>
                          <a:ea typeface="宋体" panose="02010600030101010101" pitchFamily="2" charset="-122"/>
                          <a:cs typeface="宋体" panose="02010600030101010101" pitchFamily="2" charset="-122"/>
                        </a:rPr>
                        <a:t>循环，用来迭代序列或可迭代对象中的所有元素</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146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from</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明确指定从哪个模块中导入什么对象，例如</a:t>
                      </a:r>
                      <a:r>
                        <a:rPr lang="en-US" altLang="zh-CN" sz="1800" b="0">
                          <a:latin typeface="宋体" panose="02010600030101010101" pitchFamily="2" charset="-122"/>
                          <a:ea typeface="宋体" panose="02010600030101010101" pitchFamily="2" charset="-122"/>
                          <a:cs typeface="宋体" panose="02010600030101010101" pitchFamily="2" charset="-122"/>
                        </a:rPr>
                        <a:t>from math import sin</a:t>
                      </a:r>
                      <a:r>
                        <a:rPr lang="zh-CN" altLang="en-US" sz="1800" b="0">
                          <a:latin typeface="宋体" panose="02010600030101010101" pitchFamily="2" charset="-122"/>
                          <a:ea typeface="宋体" panose="02010600030101010101" pitchFamily="2" charset="-122"/>
                          <a:cs typeface="宋体" panose="02010600030101010101" pitchFamily="2" charset="-122"/>
                        </a:rPr>
                        <a:t>；</a:t>
                      </a:r>
                    </a:p>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还可以与</a:t>
                      </a:r>
                      <a:r>
                        <a:rPr lang="en-US" altLang="zh-CN" sz="1800" b="0">
                          <a:latin typeface="宋体" panose="02010600030101010101" pitchFamily="2" charset="-122"/>
                          <a:ea typeface="宋体" panose="02010600030101010101" pitchFamily="2" charset="-122"/>
                          <a:cs typeface="宋体" panose="02010600030101010101" pitchFamily="2" charset="-122"/>
                        </a:rPr>
                        <a:t>yield</a:t>
                      </a:r>
                      <a:r>
                        <a:rPr lang="zh-CN" altLang="en-US" sz="1800" b="0">
                          <a:latin typeface="宋体" panose="02010600030101010101" pitchFamily="2" charset="-122"/>
                          <a:ea typeface="宋体" panose="02010600030101010101" pitchFamily="2" charset="-122"/>
                          <a:cs typeface="宋体" panose="02010600030101010101" pitchFamily="2" charset="-122"/>
                        </a:rPr>
                        <a:t>一起构成</a:t>
                      </a:r>
                      <a:r>
                        <a:rPr lang="en-US" altLang="zh-CN" sz="1800" b="0">
                          <a:latin typeface="宋体" panose="02010600030101010101" pitchFamily="2" charset="-122"/>
                          <a:ea typeface="宋体" panose="02010600030101010101" pitchFamily="2" charset="-122"/>
                          <a:cs typeface="宋体" panose="02010600030101010101" pitchFamily="2" charset="-122"/>
                        </a:rPr>
                        <a:t>yield</a:t>
                      </a:r>
                      <a:r>
                        <a:rPr lang="zh-CN" altLang="en-US" sz="1800" b="0">
                          <a:latin typeface="宋体" panose="02010600030101010101" pitchFamily="2" charset="-122"/>
                          <a:ea typeface="宋体" panose="02010600030101010101" pitchFamily="2" charset="-122"/>
                          <a:cs typeface="宋体" panose="02010600030101010101" pitchFamily="2" charset="-122"/>
                        </a:rPr>
                        <a:t>表达式</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2.4  Python关键字简要说明</a:t>
            </a:r>
            <a:endParaRPr 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63</a:t>
            </a:fld>
            <a:endParaRPr lang="zh-CN" altLang="en-US"/>
          </a:p>
        </p:txBody>
      </p:sp>
      <p:graphicFrame>
        <p:nvGraphicFramePr>
          <p:cNvPr id="3" name="Content Placeholder -1"/>
          <p:cNvGraphicFramePr>
            <a:graphicFrameLocks noGrp="1"/>
          </p:cNvGraphicFramePr>
          <p:nvPr>
            <p:ph idx="1"/>
          </p:nvPr>
        </p:nvGraphicFramePr>
        <p:xfrm>
          <a:off x="838200" y="1321435"/>
          <a:ext cx="9872345" cy="4663457"/>
        </p:xfrm>
        <a:graphic>
          <a:graphicData uri="http://schemas.openxmlformats.org/drawingml/2006/table">
            <a:tbl>
              <a:tblPr firstRow="1" bandRow="1">
                <a:tableStyleId>{5940675A-B579-460E-94D1-54222C63F5DA}</a:tableStyleId>
              </a:tblPr>
              <a:tblGrid>
                <a:gridCol w="1645920"/>
                <a:gridCol w="8226425"/>
              </a:tblGrid>
              <a:tr h="125730">
                <a:tc>
                  <a:txBody>
                    <a:bodyPr/>
                    <a:lstStyle/>
                    <a:p>
                      <a:pPr indent="0" algn="ctr">
                        <a:buNone/>
                      </a:pPr>
                      <a:r>
                        <a:rPr lang="zh-CN" altLang="en-US" sz="1800" b="1">
                          <a:latin typeface="宋体" panose="02010600030101010101" pitchFamily="2" charset="-122"/>
                          <a:ea typeface="宋体" panose="02010600030101010101" pitchFamily="2" charset="-122"/>
                          <a:cs typeface="宋体" panose="02010600030101010101" pitchFamily="2" charset="-122"/>
                        </a:rPr>
                        <a:t>关键字</a:t>
                      </a: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1800" b="1">
                          <a:latin typeface="宋体" panose="02010600030101010101" pitchFamily="2" charset="-122"/>
                          <a:ea typeface="宋体" panose="02010600030101010101" pitchFamily="2" charset="-122"/>
                          <a:cs typeface="宋体" panose="02010600030101010101" pitchFamily="2" charset="-122"/>
                        </a:rPr>
                        <a:t>含义</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global</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定义或声明全局变量</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if</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用在选择结构中</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import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用来导入模块或模块中的对象</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in</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成员测试</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is</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同一性测试</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lambda</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用来定义</a:t>
                      </a:r>
                      <a:r>
                        <a:rPr lang="en-US" altLang="zh-CN" sz="1800" b="0">
                          <a:latin typeface="宋体" panose="02010600030101010101" pitchFamily="2" charset="-122"/>
                          <a:ea typeface="宋体" panose="02010600030101010101" pitchFamily="2" charset="-122"/>
                          <a:cs typeface="宋体" panose="02010600030101010101" pitchFamily="2" charset="-122"/>
                        </a:rPr>
                        <a:t>lambda</a:t>
                      </a:r>
                      <a:r>
                        <a:rPr lang="zh-CN" altLang="en-US" sz="1800" b="0">
                          <a:latin typeface="宋体" panose="02010600030101010101" pitchFamily="2" charset="-122"/>
                          <a:ea typeface="宋体" panose="02010600030101010101" pitchFamily="2" charset="-122"/>
                          <a:cs typeface="宋体" panose="02010600030101010101" pitchFamily="2" charset="-122"/>
                        </a:rPr>
                        <a:t>表达式，类似于函数</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nonlocal</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用来声明</a:t>
                      </a:r>
                      <a:r>
                        <a:rPr lang="en-US" altLang="zh-CN" sz="1800" b="0">
                          <a:latin typeface="宋体" panose="02010600030101010101" pitchFamily="2" charset="-122"/>
                          <a:ea typeface="宋体" panose="02010600030101010101" pitchFamily="2" charset="-122"/>
                          <a:cs typeface="宋体" panose="02010600030101010101" pitchFamily="2" charset="-122"/>
                        </a:rPr>
                        <a:t>nonlocal</a:t>
                      </a:r>
                      <a:r>
                        <a:rPr lang="zh-CN" altLang="en-US" sz="1800" b="0">
                          <a:latin typeface="宋体" panose="02010600030101010101" pitchFamily="2" charset="-122"/>
                          <a:ea typeface="宋体" panose="02010600030101010101" pitchFamily="2" charset="-122"/>
                          <a:cs typeface="宋体" panose="02010600030101010101" pitchFamily="2" charset="-122"/>
                        </a:rPr>
                        <a:t>变量</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not</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逻辑非运算</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or</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逻辑或运算</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pass</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空语句，执行该语句时什么都不做，常用作占位符</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raise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用来显式抛出异常</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return</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在函数中用来返回值，如果没有指定返回值，表示返回空值</a:t>
                      </a:r>
                      <a:r>
                        <a:rPr lang="en-US" altLang="zh-CN" sz="1800" b="0">
                          <a:latin typeface="宋体" panose="02010600030101010101" pitchFamily="2" charset="-122"/>
                          <a:ea typeface="宋体" panose="02010600030101010101" pitchFamily="2" charset="-122"/>
                          <a:cs typeface="宋体" panose="02010600030101010101" pitchFamily="2" charset="-122"/>
                        </a:rPr>
                        <a:t>None</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try</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在异常处理结构中用来限定可能会引发异常的代码块</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146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while</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用来构造</a:t>
                      </a:r>
                      <a:r>
                        <a:rPr lang="en-US" altLang="zh-CN" sz="1800" b="0">
                          <a:latin typeface="宋体" panose="02010600030101010101" pitchFamily="2" charset="-122"/>
                          <a:ea typeface="宋体" panose="02010600030101010101" pitchFamily="2" charset="-122"/>
                          <a:cs typeface="宋体" panose="02010600030101010101" pitchFamily="2" charset="-122"/>
                        </a:rPr>
                        <a:t>while</a:t>
                      </a:r>
                      <a:r>
                        <a:rPr lang="zh-CN" altLang="en-US" sz="1800" b="0">
                          <a:latin typeface="宋体" panose="02010600030101010101" pitchFamily="2" charset="-122"/>
                          <a:ea typeface="宋体" panose="02010600030101010101" pitchFamily="2" charset="-122"/>
                          <a:cs typeface="宋体" panose="02010600030101010101" pitchFamily="2" charset="-122"/>
                        </a:rPr>
                        <a:t>循环结构，只要条件表达式等价于</a:t>
                      </a:r>
                      <a:r>
                        <a:rPr lang="en-US" altLang="zh-CN" sz="1800" b="0">
                          <a:latin typeface="宋体" panose="02010600030101010101" pitchFamily="2" charset="-122"/>
                          <a:ea typeface="宋体" panose="02010600030101010101" pitchFamily="2" charset="-122"/>
                          <a:cs typeface="宋体" panose="02010600030101010101" pitchFamily="2" charset="-122"/>
                        </a:rPr>
                        <a:t>True</a:t>
                      </a:r>
                      <a:r>
                        <a:rPr lang="zh-CN" altLang="en-US" sz="1800" b="0">
                          <a:latin typeface="宋体" panose="02010600030101010101" pitchFamily="2" charset="-122"/>
                          <a:ea typeface="宋体" panose="02010600030101010101" pitchFamily="2" charset="-122"/>
                          <a:cs typeface="宋体" panose="02010600030101010101" pitchFamily="2" charset="-122"/>
                        </a:rPr>
                        <a:t>就重复执行限定的代码块</a:t>
                      </a:r>
                      <a:endParaRPr lang="en-US" sz="1800" b="0">
                        <a:latin typeface="宋体" panose="02010600030101010101" pitchFamily="2" charset="-122"/>
                        <a:ea typeface="宋体" panose="02010600030101010101" pitchFamily="2" charset="-122"/>
                        <a:cs typeface="宋体" panose="02010600030101010101" pitchFamily="2" charset="-122"/>
                      </a:endParaRP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with</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上下文管理，具有自动管理资源的功能</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5730">
                <a:tc>
                  <a:txBody>
                    <a:bodyPr/>
                    <a:lstStyle/>
                    <a:p>
                      <a:pPr indent="0">
                        <a:buNone/>
                      </a:pPr>
                      <a:r>
                        <a:rPr lang="en-US" altLang="zh-CN" sz="1800" b="0">
                          <a:latin typeface="宋体" panose="02010600030101010101" pitchFamily="2" charset="-122"/>
                          <a:ea typeface="宋体" panose="02010600030101010101" pitchFamily="2" charset="-122"/>
                          <a:cs typeface="宋体" panose="02010600030101010101" pitchFamily="2" charset="-122"/>
                        </a:rPr>
                        <a:t>yield</a:t>
                      </a:r>
                    </a:p>
                  </a:txBody>
                  <a:tcPr marL="36195"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1800" b="0">
                          <a:latin typeface="宋体" panose="02010600030101010101" pitchFamily="2" charset="-122"/>
                          <a:ea typeface="宋体" panose="02010600030101010101" pitchFamily="2" charset="-122"/>
                          <a:cs typeface="宋体" panose="02010600030101010101" pitchFamily="2" charset="-122"/>
                        </a:rPr>
                        <a:t>在生成器函数中用来返回值</a:t>
                      </a:r>
                    </a:p>
                  </a:txBody>
                  <a:tcPr marL="36195"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2.1.1  </a:t>
            </a:r>
            <a:r>
              <a:rPr lang="zh-CN" altLang="en-US">
                <a:sym typeface="+mn-ea"/>
              </a:rPr>
              <a:t>常量与变量</a:t>
            </a:r>
            <a:endParaRPr lang="en-US"/>
          </a:p>
        </p:txBody>
      </p:sp>
      <p:sp>
        <p:nvSpPr>
          <p:cNvPr id="3" name="Content Placeholder 2"/>
          <p:cNvSpPr>
            <a:spLocks noGrp="1"/>
          </p:cNvSpPr>
          <p:nvPr>
            <p:ph idx="1"/>
          </p:nvPr>
        </p:nvSpPr>
        <p:spPr>
          <a:xfrm>
            <a:off x="838200" y="1321435"/>
            <a:ext cx="10515600" cy="4966335"/>
          </a:xfrm>
        </p:spPr>
        <p:txBody>
          <a:bodyPr>
            <a:normAutofit/>
          </a:bodyPr>
          <a:lstStyle/>
          <a:p>
            <a:pPr defTabSz="914400" fontAlgn="auto">
              <a:lnSpc>
                <a:spcPct val="150000"/>
              </a:lnSpc>
              <a:spcBef>
                <a:spcPct val="0"/>
              </a:spcBef>
              <a:spcAft>
                <a:spcPts val="0"/>
              </a:spcAft>
              <a:buSzPct val="90000"/>
              <a:buFont typeface="Wingdings" panose="05000000000000000000" charset="0"/>
              <a:buChar char="v"/>
            </a:pPr>
            <a:r>
              <a:rPr lang="en-US" altLang="zh-CN" sz="2400" dirty="0">
                <a:latin typeface="宋体" panose="02010600030101010101" pitchFamily="2" charset="-122"/>
                <a:sym typeface="+mn-ea"/>
              </a:rPr>
              <a:t>Python</a:t>
            </a:r>
            <a:r>
              <a:rPr lang="zh-CN" altLang="en-US" sz="2400" dirty="0">
                <a:latin typeface="宋体" panose="02010600030101010101" pitchFamily="2" charset="-122"/>
                <a:sym typeface="+mn-ea"/>
              </a:rPr>
              <a:t>属于</a:t>
            </a:r>
            <a:r>
              <a:rPr lang="zh-CN" altLang="en-US" sz="2400" b="1" dirty="0">
                <a:solidFill>
                  <a:srgbClr val="FF0000"/>
                </a:solidFill>
                <a:latin typeface="宋体" panose="02010600030101010101" pitchFamily="2" charset="-122"/>
                <a:sym typeface="+mn-ea"/>
              </a:rPr>
              <a:t>强类型编程语言</a:t>
            </a:r>
            <a:r>
              <a:rPr lang="zh-CN" altLang="en-US" sz="2400" dirty="0">
                <a:latin typeface="宋体" panose="02010600030101010101" pitchFamily="2" charset="-122"/>
                <a:sym typeface="+mn-ea"/>
              </a:rPr>
              <a:t>，</a:t>
            </a:r>
            <a:r>
              <a:rPr lang="en-US" altLang="zh-CN" sz="2400" dirty="0">
                <a:latin typeface="宋体" panose="02010600030101010101" pitchFamily="2" charset="-122"/>
                <a:sym typeface="+mn-ea"/>
              </a:rPr>
              <a:t>Python</a:t>
            </a:r>
            <a:r>
              <a:rPr lang="zh-CN" altLang="en-US" sz="2400" dirty="0">
                <a:latin typeface="宋体" panose="02010600030101010101" pitchFamily="2" charset="-122"/>
                <a:sym typeface="+mn-ea"/>
              </a:rPr>
              <a:t>解释器会根据赋值或运算来自动</a:t>
            </a:r>
            <a:r>
              <a:rPr lang="zh-CN" altLang="en-US" sz="2400" dirty="0">
                <a:solidFill>
                  <a:srgbClr val="FF0000"/>
                </a:solidFill>
                <a:latin typeface="宋体" panose="02010600030101010101" pitchFamily="2" charset="-122"/>
                <a:sym typeface="+mn-ea"/>
              </a:rPr>
              <a:t>推断</a:t>
            </a:r>
            <a:r>
              <a:rPr lang="zh-CN" altLang="en-US" sz="2400" dirty="0">
                <a:latin typeface="宋体" panose="02010600030101010101" pitchFamily="2" charset="-122"/>
                <a:sym typeface="+mn-ea"/>
              </a:rPr>
              <a:t>变量类型。</a:t>
            </a:r>
            <a:r>
              <a:rPr lang="en-US" altLang="zh-CN" sz="2400" dirty="0">
                <a:latin typeface="宋体" panose="02010600030101010101" pitchFamily="2" charset="-122"/>
                <a:sym typeface="+mn-ea"/>
              </a:rPr>
              <a:t>Python</a:t>
            </a:r>
            <a:r>
              <a:rPr lang="zh-CN" altLang="en-US" sz="2400" dirty="0">
                <a:latin typeface="宋体" panose="02010600030101010101" pitchFamily="2" charset="-122"/>
                <a:sym typeface="+mn-ea"/>
              </a:rPr>
              <a:t>还是一种</a:t>
            </a:r>
            <a:r>
              <a:rPr lang="zh-CN" altLang="en-US" sz="2400" b="1" dirty="0">
                <a:solidFill>
                  <a:srgbClr val="FF0000"/>
                </a:solidFill>
                <a:latin typeface="宋体" panose="02010600030101010101" pitchFamily="2" charset="-122"/>
                <a:sym typeface="+mn-ea"/>
              </a:rPr>
              <a:t>动态类型语言</a:t>
            </a:r>
            <a:r>
              <a:rPr lang="zh-CN" altLang="en-US" sz="2400" dirty="0">
                <a:latin typeface="宋体" panose="02010600030101010101" pitchFamily="2" charset="-122"/>
                <a:sym typeface="+mn-ea"/>
              </a:rPr>
              <a:t>，变量的类型也是可以随时变化的。</a:t>
            </a:r>
            <a:endParaRPr lang="zh-CN" altLang="en-US" sz="2400" dirty="0">
              <a:latin typeface="宋体" panose="02010600030101010101" pitchFamily="2" charset="-122"/>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x = 3</a:t>
            </a:r>
            <a:endParaRPr lang="en-US" altLang="zh-CN"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print(type(x))</a:t>
            </a:r>
            <a:endParaRPr lang="en-US" altLang="zh-CN"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solidFill>
                  <a:srgbClr val="00B0F0"/>
                </a:solidFill>
                <a:latin typeface="Consolas" panose="020B0609020204030204" charset="0"/>
                <a:sym typeface="+mn-ea"/>
              </a:rPr>
              <a:t>&lt;class '</a:t>
            </a:r>
            <a:r>
              <a:rPr lang="en-US" altLang="zh-CN" sz="1800" dirty="0" err="1">
                <a:solidFill>
                  <a:srgbClr val="00B0F0"/>
                </a:solidFill>
                <a:latin typeface="Consolas" panose="020B0609020204030204" charset="0"/>
                <a:sym typeface="+mn-ea"/>
              </a:rPr>
              <a:t>int</a:t>
            </a:r>
            <a:r>
              <a:rPr lang="en-US" altLang="zh-CN" sz="1800" dirty="0">
                <a:solidFill>
                  <a:srgbClr val="00B0F0"/>
                </a:solidFill>
                <a:latin typeface="Consolas" panose="020B0609020204030204" charset="0"/>
                <a:sym typeface="+mn-ea"/>
              </a:rPr>
              <a:t>'&gt;</a:t>
            </a:r>
            <a:endParaRPr lang="en-US" altLang="zh-CN" sz="1800" dirty="0">
              <a:solidFill>
                <a:srgbClr val="00B0F0"/>
              </a:solidFill>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x = 'Hello world.'</a:t>
            </a:r>
            <a:endParaRPr lang="en-US" altLang="zh-CN"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print(type(x))                 #</a:t>
            </a:r>
            <a:r>
              <a:rPr lang="zh-CN" altLang="en-US" sz="1800" dirty="0">
                <a:latin typeface="Consolas" panose="020B0609020204030204" charset="0"/>
                <a:sym typeface="+mn-ea"/>
              </a:rPr>
              <a:t>查看变量类型</a:t>
            </a:r>
            <a:endParaRPr lang="zh-CN" altLang="en-US"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solidFill>
                  <a:srgbClr val="00B0F0"/>
                </a:solidFill>
                <a:latin typeface="Consolas" panose="020B0609020204030204" charset="0"/>
                <a:sym typeface="+mn-ea"/>
              </a:rPr>
              <a:t>&lt;class '</a:t>
            </a:r>
            <a:r>
              <a:rPr lang="en-US" altLang="zh-CN" sz="1800" dirty="0" err="1">
                <a:solidFill>
                  <a:srgbClr val="00B0F0"/>
                </a:solidFill>
                <a:latin typeface="Consolas" panose="020B0609020204030204" charset="0"/>
                <a:sym typeface="+mn-ea"/>
              </a:rPr>
              <a:t>str</a:t>
            </a:r>
            <a:r>
              <a:rPr lang="en-US" altLang="zh-CN" sz="1800" dirty="0">
                <a:solidFill>
                  <a:srgbClr val="00B0F0"/>
                </a:solidFill>
                <a:latin typeface="Consolas" panose="020B0609020204030204" charset="0"/>
                <a:sym typeface="+mn-ea"/>
              </a:rPr>
              <a:t>'&gt;</a:t>
            </a:r>
            <a:endParaRPr lang="en-US" altLang="zh-CN" sz="1800" dirty="0">
              <a:solidFill>
                <a:srgbClr val="00B0F0"/>
              </a:solidFill>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x = [1,2,3]</a:t>
            </a:r>
            <a:endParaRPr lang="en-US" altLang="zh-CN"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print(type(x))</a:t>
            </a:r>
            <a:endParaRPr lang="en-US" altLang="zh-CN"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solidFill>
                  <a:srgbClr val="00B0F0"/>
                </a:solidFill>
                <a:latin typeface="Consolas" panose="020B0609020204030204" charset="0"/>
                <a:sym typeface="+mn-ea"/>
              </a:rPr>
              <a:t>&lt;class 'list'&gt;</a:t>
            </a:r>
            <a:endParaRPr lang="en-US" altLang="zh-CN" sz="1800" dirty="0">
              <a:solidFill>
                <a:srgbClr val="00B0F0"/>
              </a:solidFill>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a:t>
            </a:r>
            <a:r>
              <a:rPr lang="en-US" altLang="zh-CN" sz="1800" dirty="0" err="1">
                <a:latin typeface="Consolas" panose="020B0609020204030204" charset="0"/>
                <a:sym typeface="+mn-ea"/>
              </a:rPr>
              <a:t>isinstance</a:t>
            </a:r>
            <a:r>
              <a:rPr lang="en-US" altLang="zh-CN" sz="1800" dirty="0">
                <a:latin typeface="Consolas" panose="020B0609020204030204" charset="0"/>
                <a:sym typeface="+mn-ea"/>
              </a:rPr>
              <a:t>(3, </a:t>
            </a:r>
            <a:r>
              <a:rPr lang="en-US" altLang="zh-CN" sz="1800" dirty="0" err="1">
                <a:latin typeface="Consolas" panose="020B0609020204030204" charset="0"/>
                <a:sym typeface="+mn-ea"/>
              </a:rPr>
              <a:t>int</a:t>
            </a:r>
            <a:r>
              <a:rPr lang="en-US" altLang="zh-CN" sz="1800" dirty="0">
                <a:latin typeface="Consolas" panose="020B0609020204030204" charset="0"/>
                <a:sym typeface="+mn-ea"/>
              </a:rPr>
              <a:t>)             #</a:t>
            </a:r>
            <a:r>
              <a:rPr lang="zh-CN" altLang="en-US" sz="1800" dirty="0">
                <a:latin typeface="Consolas" panose="020B0609020204030204" charset="0"/>
                <a:sym typeface="+mn-ea"/>
              </a:rPr>
              <a:t>测试对象是否是某个类型的实例</a:t>
            </a:r>
            <a:endParaRPr lang="zh-CN" altLang="en-US"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solidFill>
                  <a:srgbClr val="00B0F0"/>
                </a:solidFill>
                <a:latin typeface="Consolas" panose="020B0609020204030204" charset="0"/>
                <a:sym typeface="+mn-ea"/>
              </a:rPr>
              <a:t>True</a:t>
            </a:r>
            <a:endParaRPr lang="en-US" altLang="zh-CN" sz="1800" dirty="0">
              <a:solidFill>
                <a:srgbClr val="00B0F0"/>
              </a:solidFill>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latin typeface="Consolas" panose="020B0609020204030204" charset="0"/>
                <a:sym typeface="+mn-ea"/>
              </a:rPr>
              <a:t>&gt;&gt;&gt; </a:t>
            </a:r>
            <a:r>
              <a:rPr lang="en-US" altLang="zh-CN" sz="1800" dirty="0" err="1">
                <a:latin typeface="Consolas" panose="020B0609020204030204" charset="0"/>
                <a:sym typeface="+mn-ea"/>
              </a:rPr>
              <a:t>isinstance</a:t>
            </a:r>
            <a:r>
              <a:rPr lang="en-US" altLang="zh-CN" sz="1800" dirty="0">
                <a:latin typeface="Consolas" panose="020B0609020204030204" charset="0"/>
                <a:sym typeface="+mn-ea"/>
              </a:rPr>
              <a:t>('Hello world', </a:t>
            </a:r>
            <a:r>
              <a:rPr lang="en-US" altLang="zh-CN" sz="1800" dirty="0" err="1">
                <a:latin typeface="Consolas" panose="020B0609020204030204" charset="0"/>
                <a:sym typeface="+mn-ea"/>
              </a:rPr>
              <a:t>str</a:t>
            </a:r>
            <a:r>
              <a:rPr lang="en-US" altLang="zh-CN" sz="1800" dirty="0">
                <a:latin typeface="Consolas" panose="020B0609020204030204" charset="0"/>
                <a:sym typeface="+mn-ea"/>
              </a:rPr>
              <a:t>)</a:t>
            </a:r>
            <a:endParaRPr lang="en-US" altLang="zh-CN" sz="1800" dirty="0">
              <a:latin typeface="Consolas" panose="020B0609020204030204" charset="0"/>
            </a:endParaRPr>
          </a:p>
          <a:p>
            <a:pPr defTabSz="914400" fontAlgn="auto">
              <a:lnSpc>
                <a:spcPct val="100000"/>
              </a:lnSpc>
              <a:spcBef>
                <a:spcPts val="0"/>
              </a:spcBef>
              <a:buSzPct val="90000"/>
              <a:buFont typeface="Wingdings" panose="05000000000000000000" pitchFamily="2" charset="2"/>
              <a:buNone/>
            </a:pPr>
            <a:r>
              <a:rPr lang="en-US" altLang="zh-CN" sz="1800" dirty="0">
                <a:solidFill>
                  <a:srgbClr val="00B0F0"/>
                </a:solidFill>
                <a:latin typeface="Consolas" panose="020B0609020204030204" charset="0"/>
                <a:sym typeface="+mn-ea"/>
              </a:rPr>
              <a:t>True</a:t>
            </a:r>
            <a:endParaRPr lang="en-US" sz="1800" dirty="0"/>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7</a:t>
            </a:fld>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2.1.1  </a:t>
            </a:r>
            <a:r>
              <a:rPr lang="zh-CN" altLang="en-US">
                <a:sym typeface="+mn-ea"/>
              </a:rPr>
              <a:t>常量与变量</a:t>
            </a:r>
            <a:endParaRPr lang="en-US"/>
          </a:p>
        </p:txBody>
      </p:sp>
      <p:sp>
        <p:nvSpPr>
          <p:cNvPr id="3" name="Content Placeholder 2"/>
          <p:cNvSpPr>
            <a:spLocks noGrp="1"/>
          </p:cNvSpPr>
          <p:nvPr>
            <p:ph idx="1"/>
          </p:nvPr>
        </p:nvSpPr>
        <p:spPr>
          <a:xfrm>
            <a:off x="838200" y="1321435"/>
            <a:ext cx="10803255" cy="5187315"/>
          </a:xfrm>
        </p:spPr>
        <p:txBody>
          <a:bodyPr>
            <a:normAutofit/>
          </a:bodyPr>
          <a:lstStyle/>
          <a:p>
            <a:pPr defTabSz="914400" fontAlgn="auto">
              <a:lnSpc>
                <a:spcPct val="150000"/>
              </a:lnSpc>
              <a:spcBef>
                <a:spcPts val="600"/>
              </a:spcBef>
              <a:spcAft>
                <a:spcPts val="600"/>
              </a:spcAft>
              <a:buSzPct val="90000"/>
              <a:buFont typeface="Wingdings" panose="05000000000000000000" charset="0"/>
              <a:buChar char="§"/>
            </a:pPr>
            <a:r>
              <a:rPr lang="zh-CN" altLang="en-US" sz="2400" dirty="0">
                <a:latin typeface="宋体" panose="02010600030101010101" pitchFamily="2" charset="-122"/>
                <a:sym typeface="+mn-ea"/>
              </a:rPr>
              <a:t>在定义变量名的时候，需要注意以下问题：</a:t>
            </a:r>
          </a:p>
          <a:p>
            <a:pPr defTabSz="914400" fontAlgn="auto">
              <a:lnSpc>
                <a:spcPct val="150000"/>
              </a:lnSpc>
              <a:spcBef>
                <a:spcPts val="0"/>
              </a:spcBef>
              <a:spcAft>
                <a:spcPts val="0"/>
              </a:spcAft>
              <a:buSzPct val="90000"/>
              <a:buFont typeface="Wingdings" panose="05000000000000000000" charset="0"/>
              <a:buChar char="ü"/>
            </a:pPr>
            <a:r>
              <a:rPr lang="zh-CN" altLang="en-US" sz="2000" dirty="0">
                <a:latin typeface="宋体" panose="02010600030101010101" pitchFamily="2" charset="-122"/>
                <a:sym typeface="+mn-ea"/>
              </a:rPr>
              <a:t>变量名</a:t>
            </a:r>
            <a:r>
              <a:rPr lang="zh-CN" altLang="en-US" sz="2000" b="1" dirty="0">
                <a:solidFill>
                  <a:srgbClr val="FF0000"/>
                </a:solidFill>
                <a:latin typeface="宋体" panose="02010600030101010101" pitchFamily="2" charset="-122"/>
                <a:sym typeface="+mn-ea"/>
              </a:rPr>
              <a:t>必须</a:t>
            </a:r>
            <a:r>
              <a:rPr lang="zh-CN" altLang="en-US" sz="2000" dirty="0">
                <a:latin typeface="宋体" panose="02010600030101010101" pitchFamily="2" charset="-122"/>
                <a:sym typeface="+mn-ea"/>
              </a:rPr>
              <a:t>以字母或下划线开头，但以下划线开头的变量在</a:t>
            </a:r>
            <a:r>
              <a:rPr lang="en-US" altLang="zh-CN" sz="2000" dirty="0">
                <a:latin typeface="宋体" panose="02010600030101010101" pitchFamily="2" charset="-122"/>
                <a:sym typeface="+mn-ea"/>
              </a:rPr>
              <a:t>Python</a:t>
            </a:r>
            <a:r>
              <a:rPr lang="zh-CN" altLang="en-US" sz="2000" dirty="0">
                <a:latin typeface="宋体" panose="02010600030101010101" pitchFamily="2" charset="-122"/>
                <a:sym typeface="+mn-ea"/>
              </a:rPr>
              <a:t>中有特殊含义；</a:t>
            </a:r>
            <a:endParaRPr lang="zh-CN" altLang="en-US" sz="2000" dirty="0">
              <a:latin typeface="宋体" panose="02010600030101010101" pitchFamily="2" charset="-122"/>
            </a:endParaRPr>
          </a:p>
          <a:p>
            <a:pPr defTabSz="914400" fontAlgn="auto">
              <a:lnSpc>
                <a:spcPct val="150000"/>
              </a:lnSpc>
              <a:spcBef>
                <a:spcPts val="0"/>
              </a:spcBef>
              <a:spcAft>
                <a:spcPts val="0"/>
              </a:spcAft>
              <a:buSzPct val="90000"/>
              <a:buFont typeface="Wingdings" panose="05000000000000000000" charset="0"/>
              <a:buChar char="ü"/>
            </a:pPr>
            <a:r>
              <a:rPr lang="zh-CN" altLang="en-US" sz="2000" dirty="0">
                <a:latin typeface="宋体" panose="02010600030101010101" pitchFamily="2" charset="-122"/>
                <a:sym typeface="+mn-ea"/>
              </a:rPr>
              <a:t>变量名中</a:t>
            </a:r>
            <a:r>
              <a:rPr lang="zh-CN" altLang="en-US" sz="2000" b="1" dirty="0">
                <a:solidFill>
                  <a:srgbClr val="FF0000"/>
                </a:solidFill>
                <a:latin typeface="宋体" panose="02010600030101010101" pitchFamily="2" charset="-122"/>
                <a:sym typeface="+mn-ea"/>
              </a:rPr>
              <a:t>不能</a:t>
            </a:r>
            <a:r>
              <a:rPr lang="zh-CN" altLang="en-US" sz="2000" dirty="0">
                <a:latin typeface="宋体" panose="02010600030101010101" pitchFamily="2" charset="-122"/>
                <a:sym typeface="+mn-ea"/>
              </a:rPr>
              <a:t>有空格以及标点符号（括号、引号、逗号、斜线、反斜线、冒号、句号、问号等等）；</a:t>
            </a:r>
            <a:endParaRPr lang="zh-CN" altLang="en-US" sz="2000" dirty="0">
              <a:latin typeface="宋体" panose="02010600030101010101" pitchFamily="2" charset="-122"/>
            </a:endParaRPr>
          </a:p>
          <a:p>
            <a:pPr defTabSz="914400" fontAlgn="auto">
              <a:lnSpc>
                <a:spcPct val="150000"/>
              </a:lnSpc>
              <a:spcBef>
                <a:spcPts val="0"/>
              </a:spcBef>
              <a:spcAft>
                <a:spcPts val="0"/>
              </a:spcAft>
              <a:buSzPct val="90000"/>
              <a:buFont typeface="Wingdings" panose="05000000000000000000" charset="0"/>
              <a:buChar char="ü"/>
            </a:pPr>
            <a:r>
              <a:rPr lang="zh-CN" altLang="en-US" sz="2000" b="1" dirty="0">
                <a:solidFill>
                  <a:srgbClr val="FF0000"/>
                </a:solidFill>
                <a:latin typeface="宋体" panose="02010600030101010101" pitchFamily="2" charset="-122"/>
                <a:sym typeface="+mn-ea"/>
              </a:rPr>
              <a:t>不能</a:t>
            </a:r>
            <a:r>
              <a:rPr lang="zh-CN" altLang="en-US" sz="2000" dirty="0">
                <a:latin typeface="宋体" panose="02010600030101010101" pitchFamily="2" charset="-122"/>
                <a:sym typeface="+mn-ea"/>
              </a:rPr>
              <a:t>使用关键字作变量名，可以导入</a:t>
            </a:r>
            <a:r>
              <a:rPr lang="en-US" altLang="zh-CN" sz="2000" dirty="0">
                <a:latin typeface="宋体" panose="02010600030101010101" pitchFamily="2" charset="-122"/>
                <a:sym typeface="+mn-ea"/>
              </a:rPr>
              <a:t>keyword</a:t>
            </a:r>
            <a:r>
              <a:rPr lang="zh-CN" altLang="en-US" sz="2000" dirty="0">
                <a:latin typeface="宋体" panose="02010600030101010101" pitchFamily="2" charset="-122"/>
                <a:sym typeface="+mn-ea"/>
              </a:rPr>
              <a:t>模块后使用</a:t>
            </a:r>
            <a:r>
              <a:rPr lang="en-US" altLang="zh-CN" sz="2000" dirty="0">
                <a:latin typeface="宋体" panose="02010600030101010101" pitchFamily="2" charset="-122"/>
                <a:sym typeface="+mn-ea"/>
              </a:rPr>
              <a:t>print(</a:t>
            </a:r>
            <a:r>
              <a:rPr lang="en-US" altLang="zh-CN" sz="2000" dirty="0" err="1">
                <a:latin typeface="宋体" panose="02010600030101010101" pitchFamily="2" charset="-122"/>
                <a:sym typeface="+mn-ea"/>
              </a:rPr>
              <a:t>keyword.kwlist</a:t>
            </a:r>
            <a:r>
              <a:rPr lang="en-US" altLang="zh-CN" sz="2000" dirty="0">
                <a:latin typeface="宋体" panose="02010600030101010101" pitchFamily="2" charset="-122"/>
                <a:sym typeface="+mn-ea"/>
              </a:rPr>
              <a:t>)</a:t>
            </a:r>
            <a:r>
              <a:rPr lang="zh-CN" altLang="en-US" sz="2000" dirty="0">
                <a:latin typeface="宋体" panose="02010600030101010101" pitchFamily="2" charset="-122"/>
                <a:sym typeface="+mn-ea"/>
              </a:rPr>
              <a:t>查看所有</a:t>
            </a:r>
            <a:r>
              <a:rPr lang="en-US" altLang="zh-CN" sz="2000" dirty="0">
                <a:latin typeface="宋体" panose="02010600030101010101" pitchFamily="2" charset="-122"/>
                <a:sym typeface="+mn-ea"/>
              </a:rPr>
              <a:t>Python</a:t>
            </a:r>
            <a:r>
              <a:rPr lang="zh-CN" altLang="en-US" sz="2000" dirty="0">
                <a:latin typeface="宋体" panose="02010600030101010101" pitchFamily="2" charset="-122"/>
                <a:sym typeface="+mn-ea"/>
              </a:rPr>
              <a:t>关键字；</a:t>
            </a:r>
            <a:endParaRPr lang="en-US" altLang="zh-CN" sz="2000" dirty="0">
              <a:latin typeface="宋体" panose="02010600030101010101" pitchFamily="2" charset="-122"/>
            </a:endParaRPr>
          </a:p>
          <a:p>
            <a:pPr defTabSz="914400" fontAlgn="auto">
              <a:lnSpc>
                <a:spcPct val="150000"/>
              </a:lnSpc>
              <a:spcBef>
                <a:spcPts val="0"/>
              </a:spcBef>
              <a:spcAft>
                <a:spcPts val="0"/>
              </a:spcAft>
              <a:buSzPct val="90000"/>
              <a:buFont typeface="Wingdings" panose="05000000000000000000" charset="0"/>
              <a:buChar char="ü"/>
            </a:pPr>
            <a:r>
              <a:rPr lang="zh-CN" altLang="en-US" sz="2000" dirty="0">
                <a:latin typeface="宋体" panose="02010600030101010101" pitchFamily="2" charset="-122"/>
                <a:sym typeface="+mn-ea"/>
              </a:rPr>
              <a:t>变量名对英文字母的</a:t>
            </a:r>
            <a:r>
              <a:rPr lang="zh-CN" altLang="en-US" sz="2000" b="1" dirty="0">
                <a:solidFill>
                  <a:srgbClr val="FF0000"/>
                </a:solidFill>
                <a:latin typeface="宋体" panose="02010600030101010101" pitchFamily="2" charset="-122"/>
                <a:sym typeface="+mn-ea"/>
              </a:rPr>
              <a:t>大小写敏感</a:t>
            </a:r>
            <a:r>
              <a:rPr lang="zh-CN" altLang="en-US" sz="2000" dirty="0">
                <a:latin typeface="宋体" panose="02010600030101010101" pitchFamily="2" charset="-122"/>
                <a:sym typeface="+mn-ea"/>
              </a:rPr>
              <a:t>，例如</a:t>
            </a:r>
            <a:r>
              <a:rPr lang="en-US" altLang="zh-CN" sz="2000" dirty="0">
                <a:latin typeface="宋体" panose="02010600030101010101" pitchFamily="2" charset="-122"/>
                <a:sym typeface="+mn-ea"/>
              </a:rPr>
              <a:t>student</a:t>
            </a:r>
            <a:r>
              <a:rPr lang="zh-CN" altLang="en-US" sz="2000" dirty="0">
                <a:latin typeface="宋体" panose="02010600030101010101" pitchFamily="2" charset="-122"/>
                <a:sym typeface="+mn-ea"/>
              </a:rPr>
              <a:t>和</a:t>
            </a:r>
            <a:r>
              <a:rPr lang="en-US" altLang="zh-CN" sz="2000" dirty="0">
                <a:latin typeface="宋体" panose="02010600030101010101" pitchFamily="2" charset="-122"/>
                <a:sym typeface="+mn-ea"/>
              </a:rPr>
              <a:t>Student</a:t>
            </a:r>
            <a:r>
              <a:rPr lang="zh-CN" altLang="en-US" sz="2000" dirty="0">
                <a:latin typeface="宋体" panose="02010600030101010101" pitchFamily="2" charset="-122"/>
                <a:sym typeface="+mn-ea"/>
              </a:rPr>
              <a:t>是不同的变量。</a:t>
            </a:r>
            <a:endParaRPr lang="en-US" sz="2000" dirty="0"/>
          </a:p>
          <a:p>
            <a:pPr defTabSz="914400" fontAlgn="auto">
              <a:lnSpc>
                <a:spcPct val="150000"/>
              </a:lnSpc>
              <a:spcBef>
                <a:spcPts val="0"/>
              </a:spcBef>
              <a:spcAft>
                <a:spcPts val="0"/>
              </a:spcAft>
              <a:buSzPct val="90000"/>
              <a:buFont typeface="Wingdings" panose="05000000000000000000" charset="0"/>
              <a:buChar char="ü"/>
            </a:pPr>
            <a:r>
              <a:rPr lang="zh-CN" altLang="en-US" sz="2000" b="1" dirty="0">
                <a:solidFill>
                  <a:srgbClr val="FF0000"/>
                </a:solidFill>
                <a:latin typeface="宋体" panose="02010600030101010101" pitchFamily="2" charset="-122"/>
                <a:sym typeface="+mn-ea"/>
              </a:rPr>
              <a:t>不建议</a:t>
            </a:r>
            <a:r>
              <a:rPr lang="zh-CN" altLang="en-US" sz="2000" dirty="0">
                <a:latin typeface="宋体" panose="02010600030101010101" pitchFamily="2" charset="-122"/>
                <a:sym typeface="+mn-ea"/>
              </a:rPr>
              <a:t>使用系统内置的模块名、类型名或函数名以及已导入的模块名及其成员名作变量名，这将会改变其类型和含义。</a:t>
            </a:r>
            <a:endParaRPr lang="en-US" sz="1800" dirty="0">
              <a:solidFill>
                <a:srgbClr val="FF0000"/>
              </a:solidFill>
            </a:endParaRPr>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8</a:t>
            </a:fld>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sym typeface="+mn-ea"/>
              </a:rPr>
              <a:t>2.1.2  </a:t>
            </a:r>
            <a:r>
              <a:rPr lang="zh-CN" altLang="en-US">
                <a:sym typeface="+mn-ea"/>
              </a:rPr>
              <a:t>数字</a:t>
            </a:r>
            <a:endParaRPr lang="zh-CN" altLang="en-US"/>
          </a:p>
        </p:txBody>
      </p:sp>
      <p:sp>
        <p:nvSpPr>
          <p:cNvPr id="3" name="内容占位符 2"/>
          <p:cNvSpPr>
            <a:spLocks noGrp="1"/>
          </p:cNvSpPr>
          <p:nvPr>
            <p:ph idx="1"/>
          </p:nvPr>
        </p:nvSpPr>
        <p:spPr>
          <a:xfrm>
            <a:off x="838200" y="1321435"/>
            <a:ext cx="11079480" cy="4639945"/>
          </a:xfrm>
        </p:spPr>
        <p:txBody>
          <a:bodyPr/>
          <a:lstStyle/>
          <a:p>
            <a:pPr fontAlgn="auto">
              <a:lnSpc>
                <a:spcPct val="150000"/>
              </a:lnSpc>
            </a:pPr>
            <a:r>
              <a:rPr lang="zh-CN" altLang="en-US" sz="2400" dirty="0"/>
              <a:t>在Python中，内置的数字类型有整数、实数和复数。</a:t>
            </a:r>
          </a:p>
          <a:p>
            <a:pPr fontAlgn="auto">
              <a:lnSpc>
                <a:spcPct val="150000"/>
              </a:lnSpc>
            </a:pPr>
            <a:r>
              <a:rPr lang="zh-CN" altLang="en-US" sz="2400" dirty="0"/>
              <a:t>整数类型除了常见的十进制整数，还有：</a:t>
            </a:r>
          </a:p>
          <a:p>
            <a:pPr fontAlgn="auto">
              <a:lnSpc>
                <a:spcPct val="150000"/>
              </a:lnSpc>
              <a:buFont typeface="Wingdings" panose="05000000000000000000" charset="0"/>
              <a:buChar char="ü"/>
            </a:pPr>
            <a:r>
              <a:rPr lang="zh-CN" altLang="en-US" sz="2000" dirty="0">
                <a:solidFill>
                  <a:srgbClr val="FF0000"/>
                </a:solidFill>
              </a:rPr>
              <a:t>二进制</a:t>
            </a:r>
            <a:r>
              <a:rPr lang="zh-CN" altLang="en-US" sz="2000" dirty="0"/>
              <a:t>。以0b开头，每一位只能是0或1。</a:t>
            </a:r>
          </a:p>
          <a:p>
            <a:pPr fontAlgn="auto">
              <a:lnSpc>
                <a:spcPct val="150000"/>
              </a:lnSpc>
              <a:buFont typeface="Wingdings" panose="05000000000000000000" charset="0"/>
              <a:buChar char="ü"/>
            </a:pPr>
            <a:r>
              <a:rPr lang="zh-CN" altLang="en-US" sz="2000" dirty="0">
                <a:solidFill>
                  <a:srgbClr val="FF0000"/>
                </a:solidFill>
              </a:rPr>
              <a:t>八进制</a:t>
            </a:r>
            <a:r>
              <a:rPr lang="zh-CN" altLang="en-US" sz="2000" dirty="0"/>
              <a:t>。以0</a:t>
            </a:r>
            <a:r>
              <a:rPr lang="zh-CN" altLang="en-US" sz="2000" dirty="0" smtClean="0"/>
              <a:t>o开头</a:t>
            </a:r>
            <a:r>
              <a:rPr lang="zh-CN" altLang="en-US" sz="2000" dirty="0"/>
              <a:t>，每一位只能是0、1、2、3、4、5、6、7这八个数字之一。</a:t>
            </a:r>
          </a:p>
          <a:p>
            <a:pPr fontAlgn="auto">
              <a:lnSpc>
                <a:spcPct val="150000"/>
              </a:lnSpc>
              <a:buFont typeface="Wingdings" panose="05000000000000000000" charset="0"/>
              <a:buChar char="ü"/>
            </a:pPr>
            <a:r>
              <a:rPr lang="zh-CN" altLang="en-US" sz="2000" dirty="0">
                <a:solidFill>
                  <a:srgbClr val="FF0000"/>
                </a:solidFill>
              </a:rPr>
              <a:t>十六进制</a:t>
            </a:r>
            <a:r>
              <a:rPr lang="zh-CN" altLang="en-US" sz="2000" dirty="0"/>
              <a:t>。以0x开头，每一位只能是0、1、2、3、4、5、6、7、8、9、a、b、c、d、e、f之一。</a:t>
            </a:r>
          </a:p>
        </p:txBody>
      </p:sp>
      <p:sp>
        <p:nvSpPr>
          <p:cNvPr id="4" name="灯片编号占位符 3"/>
          <p:cNvSpPr>
            <a:spLocks noGrp="1"/>
          </p:cNvSpPr>
          <p:nvPr>
            <p:ph type="sldNum" sz="quarter" idx="12"/>
          </p:nvPr>
        </p:nvSpPr>
        <p:spPr/>
        <p:txBody>
          <a:bodyPr/>
          <a:lstStyle/>
          <a:p>
            <a:fld id="{565CE74E-AB26-4998-AD42-012C4C1AD076}" type="slidenum">
              <a:rPr lang="zh-CN" altLang="en-US" smtClean="0"/>
              <a:t>9</a:t>
            </a:fld>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1945</TotalTime>
  <Words>6512</Words>
  <Application>Microsoft Office PowerPoint</Application>
  <PresentationFormat>自定义</PresentationFormat>
  <Paragraphs>997</Paragraphs>
  <Slides>63</Slides>
  <Notes>16</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63</vt:i4>
      </vt:variant>
    </vt:vector>
  </HeadingPairs>
  <TitlesOfParts>
    <vt:vector size="66" baseType="lpstr">
      <vt:lpstr>Office 主题</vt:lpstr>
      <vt:lpstr>Microsoft Visio 2003-2010 绘图</vt:lpstr>
      <vt:lpstr>Bitmap Image</vt:lpstr>
      <vt:lpstr>第2章  运算符、表达式与内置对象</vt:lpstr>
      <vt:lpstr>2.1  Python常用内置对象</vt:lpstr>
      <vt:lpstr>2.1  Python常用内置对象</vt:lpstr>
      <vt:lpstr>2.1  Python常用内置对象</vt:lpstr>
      <vt:lpstr>2.1.1  常量与变量</vt:lpstr>
      <vt:lpstr>2.1.1  常量与变量</vt:lpstr>
      <vt:lpstr>2.1.1  常量与变量</vt:lpstr>
      <vt:lpstr>2.1.1  常量与变量</vt:lpstr>
      <vt:lpstr>2.1.2  数字</vt:lpstr>
      <vt:lpstr>2.1.2  数字</vt:lpstr>
      <vt:lpstr>2.1.2  数字</vt:lpstr>
      <vt:lpstr>2.1.2  数字</vt:lpstr>
      <vt:lpstr>2.1.2  数字</vt:lpstr>
      <vt:lpstr>2.1.3  字符串</vt:lpstr>
      <vt:lpstr>2.1.3  字符串</vt:lpstr>
      <vt:lpstr>2.1.4  列表、元组、字典、集合</vt:lpstr>
      <vt:lpstr>2.1.4  列表、元组、字典、集合</vt:lpstr>
      <vt:lpstr>2.2  Python运算符与表达式</vt:lpstr>
      <vt:lpstr>2.2  Python运算符与表达式</vt:lpstr>
      <vt:lpstr>2.2  Python运算符与表达式</vt:lpstr>
      <vt:lpstr>2.2.1  算术运算符</vt:lpstr>
      <vt:lpstr>2.2.1  算术运算符</vt:lpstr>
      <vt:lpstr>2.2.1  算术运算符</vt:lpstr>
      <vt:lpstr>2.2.1  算术运算符</vt:lpstr>
      <vt:lpstr>2.2.1  算术运算符</vt:lpstr>
      <vt:lpstr>2.2.2  关系运算符</vt:lpstr>
      <vt:lpstr>2.2.2  关系运算符</vt:lpstr>
      <vt:lpstr>2.2.3  成员测试运算符in</vt:lpstr>
      <vt:lpstr>2.2.4  集合运算符</vt:lpstr>
      <vt:lpstr>2.2.5  逻辑运算符</vt:lpstr>
      <vt:lpstr>2.2.5  逻辑运算符</vt:lpstr>
      <vt:lpstr>2.2.6  补充说明</vt:lpstr>
      <vt:lpstr>2.2.6  补充说明</vt:lpstr>
      <vt:lpstr>2.3  Python常用内置函数用法精要</vt:lpstr>
      <vt:lpstr>2.3  Python常用内置函数用法精要</vt:lpstr>
      <vt:lpstr>2.3  Python常用内置函数用法精要</vt:lpstr>
      <vt:lpstr>2.3  Python常用内置函数用法精要</vt:lpstr>
      <vt:lpstr>2.3  Python常用内置函数用法精要</vt:lpstr>
      <vt:lpstr>2.3  Python常用内置函数用法精要</vt:lpstr>
      <vt:lpstr>2.3  Python常用内置函数用法精要</vt:lpstr>
      <vt:lpstr>2.3.1  类型转换与类型判断</vt:lpstr>
      <vt:lpstr>2.3.1  类型转换与类型判断</vt:lpstr>
      <vt:lpstr>2.3.1  类型转换与类型判断</vt:lpstr>
      <vt:lpstr>2.3.1  类型转换与类型判断</vt:lpstr>
      <vt:lpstr>2.3.1  类型转换与类型判断</vt:lpstr>
      <vt:lpstr>2.3.1  类型转换与类型判断</vt:lpstr>
      <vt:lpstr>2.3.1  类型转换与类型判断 </vt:lpstr>
      <vt:lpstr>2.3.2  最值与求和</vt:lpstr>
      <vt:lpstr>2.3.3  基本输入输出</vt:lpstr>
      <vt:lpstr>2.3.3  基本输入输出</vt:lpstr>
      <vt:lpstr>2.3.3  基本输入输出</vt:lpstr>
      <vt:lpstr>2.3.4  排序与逆序</vt:lpstr>
      <vt:lpstr>2.3.4  排序与逆序</vt:lpstr>
      <vt:lpstr>2.3.5  枚举与迭代</vt:lpstr>
      <vt:lpstr>2.3.6  map()、reduce()、filter()</vt:lpstr>
      <vt:lpstr>2.3.6  map()、reduce()、filter()</vt:lpstr>
      <vt:lpstr>2.3.6  map()、reduce()、filter()</vt:lpstr>
      <vt:lpstr>2.3.6  map()、reduce()、filter()</vt:lpstr>
      <vt:lpstr>2.3.7  range()</vt:lpstr>
      <vt:lpstr>2.3.8  zip()</vt:lpstr>
      <vt:lpstr>2.4  Python关键字简要说明</vt:lpstr>
      <vt:lpstr>2.4  Python关键字简要说明</vt:lpstr>
      <vt:lpstr>2.4  Python关键字简要说明</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第2章  运算符、表达式与内置对象</dc:title>
  <dc:creator>Dong</dc:creator>
  <cp:lastModifiedBy>徐博龙</cp:lastModifiedBy>
  <cp:revision>456</cp:revision>
  <dcterms:created xsi:type="dcterms:W3CDTF">2015-05-05T08:02:00Z</dcterms:created>
  <dcterms:modified xsi:type="dcterms:W3CDTF">2019-08-26T04:52:52Z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