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8"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varScale="1">
        <p:scale>
          <a:sx n="82" d="100"/>
          <a:sy n="82" d="100"/>
        </p:scale>
        <p:origin x="-1325"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ADA9D-D556-4431-98BA-8F89AA4BD6DE}" type="datetimeFigureOut">
              <a:rPr lang="zh-CN" altLang="en-US" smtClean="0"/>
              <a:pPr/>
              <a:t>2020/9/20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C9000F-883C-4584-8BFB-BB866A8AD340}" type="slidenum">
              <a:rPr lang="zh-CN" altLang="en-US" smtClean="0"/>
              <a:pPr/>
              <a:t>‹#›</a:t>
            </a:fld>
            <a:endParaRPr lang="zh-CN" altLang="en-US"/>
          </a:p>
        </p:txBody>
      </p:sp>
    </p:spTree>
    <p:extLst>
      <p:ext uri="{BB962C8B-B14F-4D97-AF65-F5344CB8AC3E}">
        <p14:creationId xmlns:p14="http://schemas.microsoft.com/office/powerpoint/2010/main" xmlns="" val="68485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dirty="0" smtClean="0"/>
              <a:t>单击此处编辑母版标题样式</a:t>
            </a:r>
            <a:endParaRPr kumimoji="0" lang="en-US" dirty="0"/>
          </a:p>
        </p:txBody>
      </p:sp>
      <p:grpSp>
        <p:nvGrpSpPr>
          <p:cNvPr id="2" name="组合 1"/>
          <p:cNvGrpSpPr/>
          <p:nvPr userDrawn="1"/>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2020/9/20</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2020/9/20</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lvl1pPr>
              <a:defRPr sz="2400">
                <a:latin typeface="+mn-ea"/>
                <a:ea typeface="+mn-ea"/>
              </a:defRPr>
            </a:lvl1pPr>
            <a:lvl2pPr marL="621792" indent="-228600">
              <a:defRPr kumimoji="0" lang="en-US" sz="2400" kern="1200" dirty="0">
                <a:solidFill>
                  <a:schemeClr val="tx1"/>
                </a:solidFill>
                <a:latin typeface="+mn-ea"/>
                <a:ea typeface="+mn-ea"/>
                <a:cs typeface="+mn-cs"/>
              </a:defRPr>
            </a:lvl2pPr>
            <a:lvl3pPr marL="621792" indent="-228600">
              <a:defRPr sz="2400">
                <a:latin typeface="宋体" pitchFamily="2" charset="-122"/>
                <a:ea typeface="宋体" pitchFamily="2" charset="-122"/>
              </a:defRPr>
            </a:lvl3pPr>
            <a:lvl4pPr marL="621792" indent="-228600">
              <a:defRPr sz="2400">
                <a:latin typeface="宋体" pitchFamily="2" charset="-122"/>
                <a:ea typeface="宋体" pitchFamily="2" charset="-122"/>
              </a:defRPr>
            </a:lvl4pPr>
            <a:lvl5pPr marL="621792" indent="-228600">
              <a:defRPr sz="2400">
                <a:latin typeface="宋体" pitchFamily="2" charset="-122"/>
                <a:ea typeface="宋体" pitchFamily="2" charset="-122"/>
              </a:defRPr>
            </a:lvl5pPr>
            <a:extLst/>
          </a:lstStyle>
          <a:p>
            <a:pPr lvl="0" eaLnBrk="1" latinLnBrk="0" hangingPunct="1"/>
            <a:r>
              <a:rPr lang="zh-CN" altLang="en-US" dirty="0" smtClean="0"/>
              <a:t>单击此处编辑母版文本样式</a:t>
            </a:r>
          </a:p>
          <a:p>
            <a:pPr marL="621792" lvl="1" indent="-228600" algn="l" rtl="0" eaLnBrk="1" latinLnBrk="0" hangingPunct="1">
              <a:spcBef>
                <a:spcPts val="324"/>
              </a:spcBef>
              <a:buClr>
                <a:schemeClr val="accent1"/>
              </a:buClr>
              <a:buFont typeface="Verdana"/>
              <a:buChar char="◦"/>
            </a:pPr>
            <a:r>
              <a:rPr lang="zh-CN" altLang="en-US" dirty="0" smtClean="0"/>
              <a:t>第二级</a:t>
            </a:r>
          </a:p>
          <a:p>
            <a:pPr marL="621792" lvl="1" indent="-228600" algn="l" rtl="0" eaLnBrk="1" latinLnBrk="0" hangingPunct="1">
              <a:spcBef>
                <a:spcPts val="324"/>
              </a:spcBef>
              <a:buClr>
                <a:schemeClr val="accent1"/>
              </a:buClr>
              <a:buFont typeface="Verdana"/>
              <a:buChar char="◦"/>
            </a:pPr>
            <a:r>
              <a:rPr lang="zh-CN" altLang="en-US" dirty="0" smtClean="0"/>
              <a:t>第三级</a:t>
            </a:r>
          </a:p>
          <a:p>
            <a:pPr marL="621792" lvl="1" indent="-228600" algn="l" rtl="0" eaLnBrk="1" latinLnBrk="0" hangingPunct="1">
              <a:spcBef>
                <a:spcPts val="324"/>
              </a:spcBef>
              <a:buClr>
                <a:schemeClr val="accent1"/>
              </a:buClr>
              <a:buFont typeface="Verdana"/>
              <a:buChar char="◦"/>
            </a:pPr>
            <a:r>
              <a:rPr lang="zh-CN" altLang="en-US" dirty="0" smtClean="0"/>
              <a:t>第四级</a:t>
            </a:r>
          </a:p>
          <a:p>
            <a:pPr marL="621792" lvl="1" indent="-228600" algn="l" rtl="0" eaLnBrk="1" latinLnBrk="0" hangingPunct="1">
              <a:spcBef>
                <a:spcPts val="324"/>
              </a:spcBef>
              <a:buClr>
                <a:schemeClr val="accent1"/>
              </a:buClr>
              <a:buFont typeface="Verdana"/>
              <a:buChar char="◦"/>
            </a:pPr>
            <a:r>
              <a:rPr lang="zh-CN" altLang="en-US" dirty="0" smtClean="0"/>
              <a:t>第五级</a:t>
            </a:r>
            <a:endParaRPr kumimoji="0" lang="en-US" dirty="0"/>
          </a:p>
        </p:txBody>
      </p:sp>
      <p:sp>
        <p:nvSpPr>
          <p:cNvPr id="7" name="标题 6"/>
          <p:cNvSpPr>
            <a:spLocks noGrp="1"/>
          </p:cNvSpPr>
          <p:nvPr>
            <p:ph type="title"/>
          </p:nvPr>
        </p:nvSpPr>
        <p:spPr/>
        <p:txBody>
          <a:bodyPr rtlCol="0">
            <a:normAutofit/>
          </a:bodyPr>
          <a:lstStyle>
            <a:lvl1pPr>
              <a:defRPr sz="3200">
                <a:latin typeface="+mn-ea"/>
                <a:ea typeface="+mn-ea"/>
              </a:defRPr>
            </a:lvl1pPr>
            <a:extLst/>
          </a:lstStyle>
          <a:p>
            <a:r>
              <a:rPr kumimoji="0" lang="zh-CN" altLang="en-US" dirty="0" smtClean="0"/>
              <a:t>单击此处编辑母版标题样式</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2020/9/20</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2020/9/20</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30820CF-B880-4189-942D-D702A7CBA730}" type="datetimeFigureOut">
              <a:rPr lang="zh-CN" altLang="en-US" smtClean="0"/>
              <a:pPr/>
              <a:t>2020/9/20</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530820CF-B880-4189-942D-D702A7CBA730}" type="datetimeFigureOut">
              <a:rPr lang="zh-CN" altLang="en-US" smtClean="0"/>
              <a:pPr/>
              <a:t>2020/9/20</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530820CF-B880-4189-942D-D702A7CBA730}" type="datetimeFigureOut">
              <a:rPr lang="zh-CN" altLang="en-US" smtClean="0"/>
              <a:pPr/>
              <a:t>2020/9/20</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fld id="{530820CF-B880-4189-942D-D702A7CBA730}" type="datetimeFigureOut">
              <a:rPr lang="zh-CN" altLang="en-US" smtClean="0"/>
              <a:pPr/>
              <a:t>2020/9/20</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530820CF-B880-4189-942D-D702A7CBA730}" type="datetimeFigureOut">
              <a:rPr lang="zh-CN" altLang="en-US" smtClean="0"/>
              <a:pPr/>
              <a:t>2020/9/20</a:t>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0820CF-B880-4189-942D-D702A7CBA730}" type="datetimeFigureOut">
              <a:rPr lang="zh-CN" altLang="en-US" smtClean="0"/>
              <a:pPr/>
              <a:t>2020/9/20</a:t>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1.png"/><Relationship Id="rId7" Type="http://schemas.openxmlformats.org/officeDocument/2006/relationships/image" Target="../media/image45.png"/><Relationship Id="rId2"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827584" y="2204864"/>
            <a:ext cx="7772400" cy="3168352"/>
          </a:xfrm>
        </p:spPr>
        <p:txBody>
          <a:bodyPr>
            <a:normAutofit fontScale="90000"/>
          </a:bodyPr>
          <a:lstStyle/>
          <a:p>
            <a:pPr algn="ctr"/>
            <a:r>
              <a:rPr lang="en-US" altLang="zh-CN" dirty="0" smtClean="0">
                <a:effectLst/>
              </a:rPr>
              <a:t/>
            </a:r>
            <a:br>
              <a:rPr lang="en-US" altLang="zh-CN" dirty="0" smtClean="0">
                <a:effectLst/>
              </a:rPr>
            </a:br>
            <a:r>
              <a:rPr lang="en-US" altLang="zh-CN" dirty="0">
                <a:effectLst/>
              </a:rPr>
              <a:t/>
            </a:r>
            <a:br>
              <a:rPr lang="en-US" altLang="zh-CN" dirty="0">
                <a:effectLst/>
              </a:rPr>
            </a:br>
            <a:r>
              <a:rPr lang="en-US" altLang="zh-CN" dirty="0" smtClean="0">
                <a:effectLst/>
              </a:rPr>
              <a:t/>
            </a:r>
            <a:br>
              <a:rPr lang="en-US" altLang="zh-CN" dirty="0" smtClean="0">
                <a:effectLst/>
              </a:rPr>
            </a:br>
            <a:r>
              <a:rPr lang="zh-CN" altLang="en-US" dirty="0" smtClean="0">
                <a:effectLst/>
              </a:rPr>
              <a:t>项目三：</a:t>
            </a:r>
            <a:r>
              <a:rPr lang="zh-CN" altLang="en-US" dirty="0" smtClean="0"/>
              <a:t>基本图形画法及技巧</a:t>
            </a:r>
            <a:r>
              <a:rPr lang="zh-CN" altLang="zh-CN" dirty="0">
                <a:effectLst/>
              </a:rPr>
              <a:t/>
            </a:r>
            <a:br>
              <a:rPr lang="zh-CN" altLang="zh-CN" dirty="0">
                <a:effectLst/>
              </a:rPr>
            </a:br>
            <a:r>
              <a:rPr lang="zh-CN" altLang="zh-CN" dirty="0">
                <a:effectLst/>
              </a:rPr>
              <a:t/>
            </a:r>
            <a:br>
              <a:rPr lang="zh-CN" altLang="zh-CN" dirty="0">
                <a:effectLst/>
              </a:rPr>
            </a:br>
            <a:r>
              <a:rPr lang="zh-CN" altLang="zh-CN" dirty="0" smtClean="0">
                <a:effectLst/>
              </a:rPr>
              <a:t/>
            </a:r>
            <a:br>
              <a:rPr lang="zh-CN" altLang="zh-CN" dirty="0" smtClean="0">
                <a:effectLst/>
              </a:rPr>
            </a:br>
            <a:endParaRPr lang="zh-CN" altLang="en-US" dirty="0"/>
          </a:p>
        </p:txBody>
      </p:sp>
    </p:spTree>
    <p:extLst>
      <p:ext uri="{BB962C8B-B14F-4D97-AF65-F5344CB8AC3E}">
        <p14:creationId xmlns:p14="http://schemas.microsoft.com/office/powerpoint/2010/main" xmlns="" val="3814453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zh-CN" altLang="zh-CN" dirty="0"/>
              <a:t>删除图</a:t>
            </a:r>
            <a:r>
              <a:rPr lang="en-US" altLang="zh-CN" dirty="0"/>
              <a:t>5-8</a:t>
            </a:r>
            <a:r>
              <a:rPr lang="zh-CN" altLang="zh-CN" dirty="0"/>
              <a:t>中所有直径小于</a:t>
            </a:r>
            <a:r>
              <a:rPr lang="en-US" altLang="zh-CN" dirty="0"/>
              <a:t>8mm</a:t>
            </a:r>
            <a:r>
              <a:rPr lang="zh-CN" altLang="zh-CN" dirty="0"/>
              <a:t>的圆。</a:t>
            </a:r>
          </a:p>
          <a:p>
            <a:r>
              <a:rPr lang="zh-CN" altLang="zh-CN" dirty="0"/>
              <a:t>操作步骤 </a:t>
            </a:r>
          </a:p>
          <a:p>
            <a:r>
              <a:rPr lang="en-US" altLang="zh-CN" dirty="0"/>
              <a:t>1</a:t>
            </a:r>
            <a:r>
              <a:rPr lang="zh-CN" altLang="zh-CN" dirty="0"/>
              <a:t>．打开“快速选择”对话框。</a:t>
            </a:r>
          </a:p>
          <a:p>
            <a:r>
              <a:rPr lang="en-US" altLang="zh-CN" dirty="0"/>
              <a:t>2</a:t>
            </a:r>
            <a:r>
              <a:rPr lang="zh-CN" altLang="zh-CN" dirty="0"/>
              <a:t>．在“应用到”下拉列表框中选择“整个图形”。</a:t>
            </a:r>
          </a:p>
          <a:p>
            <a:r>
              <a:rPr lang="en-US" altLang="zh-CN" dirty="0"/>
              <a:t>3</a:t>
            </a:r>
            <a:r>
              <a:rPr lang="zh-CN" altLang="zh-CN" dirty="0"/>
              <a:t>．在“对象类型”下拉列表框中选择“圆”。</a:t>
            </a:r>
          </a:p>
          <a:p>
            <a:r>
              <a:rPr lang="en-US" altLang="zh-CN" dirty="0"/>
              <a:t>4</a:t>
            </a:r>
            <a:r>
              <a:rPr lang="zh-CN" altLang="zh-CN" dirty="0"/>
              <a:t>．在“特性”列表框中选择“直径”。</a:t>
            </a:r>
          </a:p>
          <a:p>
            <a:r>
              <a:rPr lang="en-US" altLang="zh-CN" dirty="0"/>
              <a:t>5</a:t>
            </a:r>
            <a:r>
              <a:rPr lang="zh-CN" altLang="zh-CN" dirty="0"/>
              <a:t>．在“运算符”下拉列表框中选择“小于”。</a:t>
            </a:r>
          </a:p>
          <a:p>
            <a:r>
              <a:rPr lang="en-US" altLang="zh-CN" dirty="0"/>
              <a:t>6</a:t>
            </a:r>
            <a:r>
              <a:rPr lang="zh-CN" altLang="zh-CN" dirty="0"/>
              <a:t>．在“值”输入框中输入</a:t>
            </a:r>
            <a:r>
              <a:rPr lang="en-US" altLang="zh-CN" dirty="0"/>
              <a:t>8</a:t>
            </a:r>
            <a:r>
              <a:rPr lang="zh-CN" altLang="zh-CN" dirty="0"/>
              <a:t>。</a:t>
            </a:r>
          </a:p>
          <a:p>
            <a:r>
              <a:rPr lang="en-US" altLang="zh-CN" dirty="0"/>
              <a:t>7</a:t>
            </a:r>
            <a:r>
              <a:rPr lang="zh-CN" altLang="zh-CN" dirty="0"/>
              <a:t>．在“如何应用”选项组中选择“排除在新选择集之外”，如图</a:t>
            </a:r>
            <a:r>
              <a:rPr lang="en-US" altLang="zh-CN" dirty="0"/>
              <a:t>5-9</a:t>
            </a:r>
            <a:r>
              <a:rPr lang="zh-CN" altLang="zh-CN" dirty="0"/>
              <a:t>所示。</a:t>
            </a:r>
            <a:r>
              <a:rPr lang="en-US" altLang="zh-CN" dirty="0"/>
              <a:t>	</a:t>
            </a:r>
            <a:endParaRPr lang="zh-CN" altLang="zh-CN" dirty="0"/>
          </a:p>
          <a:p>
            <a:r>
              <a:rPr lang="en-US" altLang="zh-CN" dirty="0"/>
              <a:t>8</a:t>
            </a:r>
            <a:r>
              <a:rPr lang="zh-CN" altLang="zh-CN" dirty="0"/>
              <a:t>．单击“确定”按钮，结果如图</a:t>
            </a:r>
            <a:r>
              <a:rPr lang="en-US" altLang="zh-CN" dirty="0"/>
              <a:t>5-10</a:t>
            </a:r>
            <a:r>
              <a:rPr lang="zh-CN" altLang="zh-CN" dirty="0"/>
              <a:t>所示。可以看出几个直径小于</a:t>
            </a:r>
            <a:r>
              <a:rPr lang="en-US" altLang="zh-CN" dirty="0"/>
              <a:t>8mm</a:t>
            </a:r>
            <a:r>
              <a:rPr lang="zh-CN" altLang="zh-CN" dirty="0"/>
              <a:t>的圆没有被选中。</a:t>
            </a:r>
          </a:p>
          <a:p>
            <a:endParaRPr lang="zh-CN" altLang="en-US" dirty="0"/>
          </a:p>
        </p:txBody>
      </p:sp>
      <p:sp>
        <p:nvSpPr>
          <p:cNvPr id="3" name="标题 2"/>
          <p:cNvSpPr>
            <a:spLocks noGrp="1"/>
          </p:cNvSpPr>
          <p:nvPr>
            <p:ph type="title"/>
          </p:nvPr>
        </p:nvSpPr>
        <p:spPr/>
        <p:txBody>
          <a:bodyPr/>
          <a:lstStyle/>
          <a:p>
            <a:r>
              <a:rPr lang="en-US" altLang="zh-CN" dirty="0">
                <a:effectLst/>
              </a:rPr>
              <a:t>5.1.3  </a:t>
            </a:r>
            <a:r>
              <a:rPr lang="zh-CN" altLang="zh-CN" dirty="0">
                <a:effectLst/>
              </a:rPr>
              <a:t>实例—选择指定对象</a:t>
            </a:r>
            <a:br>
              <a:rPr lang="zh-CN" altLang="zh-CN" dirty="0">
                <a:effectLst/>
              </a:rPr>
            </a:br>
            <a:endParaRPr lang="zh-CN" altLang="en-US" dirty="0"/>
          </a:p>
        </p:txBody>
      </p:sp>
    </p:spTree>
    <p:extLst>
      <p:ext uri="{BB962C8B-B14F-4D97-AF65-F5344CB8AC3E}">
        <p14:creationId xmlns:p14="http://schemas.microsoft.com/office/powerpoint/2010/main" xmlns="" val="3646632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9552" y="2056829"/>
            <a:ext cx="1838172" cy="2668315"/>
          </a:xfrm>
          <a:prstGeom prst="rect">
            <a:avLst/>
          </a:prstGeom>
          <a:noFill/>
          <a:extLst>
            <a:ext uri="{909E8E84-426E-40DD-AFC4-6F175D3DCCD1}">
              <a14:hiddenFill xmlns:a14="http://schemas.microsoft.com/office/drawing/2010/main" xmlns="">
                <a:solidFill>
                  <a:srgbClr val="FFFFFF"/>
                </a:solidFill>
              </a14:hiddenFill>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924817" y="980728"/>
            <a:ext cx="3294366" cy="4320480"/>
          </a:xfrm>
          <a:prstGeom prst="rect">
            <a:avLst/>
          </a:prstGeom>
          <a:noFill/>
          <a:extLst>
            <a:ext uri="{909E8E84-426E-40DD-AFC4-6F175D3DCCD1}">
              <a14:hiddenFill xmlns:a14="http://schemas.microsoft.com/office/drawing/2010/main" xmlns="">
                <a:solidFill>
                  <a:srgbClr val="FFFFFF"/>
                </a:solidFill>
              </a14:hiddenFill>
            </a:ext>
          </a:extLst>
        </p:spPr>
      </p:pic>
      <p:pic>
        <p:nvPicPr>
          <p:cNvPr id="5121" name="Picture 1"/>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732240" y="2247302"/>
            <a:ext cx="1927851" cy="273630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5"/>
          <p:cNvSpPr>
            <a:spLocks noChangeArrowheads="1"/>
          </p:cNvSpPr>
          <p:nvPr/>
        </p:nvSpPr>
        <p:spPr bwMode="auto">
          <a:xfrm>
            <a:off x="0" y="1857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6" name="Rectangle 6"/>
          <p:cNvSpPr>
            <a:spLocks noChangeArrowheads="1"/>
          </p:cNvSpPr>
          <p:nvPr/>
        </p:nvSpPr>
        <p:spPr bwMode="auto">
          <a:xfrm>
            <a:off x="0" y="4143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7" name="矩形 6"/>
          <p:cNvSpPr/>
          <p:nvPr/>
        </p:nvSpPr>
        <p:spPr>
          <a:xfrm>
            <a:off x="780812" y="4798940"/>
            <a:ext cx="1596912" cy="369332"/>
          </a:xfrm>
          <a:prstGeom prst="rect">
            <a:avLst/>
          </a:prstGeom>
        </p:spPr>
        <p:txBody>
          <a:bodyPr wrap="none">
            <a:spAutoFit/>
          </a:bodyPr>
          <a:lstStyle/>
          <a:p>
            <a:r>
              <a:rPr lang="en-US" altLang="zh-CN" dirty="0"/>
              <a:t> </a:t>
            </a:r>
            <a:r>
              <a:rPr lang="zh-CN" altLang="zh-CN" dirty="0"/>
              <a:t>图</a:t>
            </a:r>
            <a:r>
              <a:rPr lang="en-US" altLang="zh-CN" dirty="0"/>
              <a:t>5-8  </a:t>
            </a:r>
            <a:r>
              <a:rPr lang="zh-CN" altLang="zh-CN" dirty="0"/>
              <a:t>原图 </a:t>
            </a:r>
            <a:endParaRPr lang="zh-CN" altLang="en-US" dirty="0"/>
          </a:p>
        </p:txBody>
      </p:sp>
      <p:sp>
        <p:nvSpPr>
          <p:cNvPr id="8" name="矩形 7"/>
          <p:cNvSpPr/>
          <p:nvPr/>
        </p:nvSpPr>
        <p:spPr>
          <a:xfrm>
            <a:off x="3286727" y="5316567"/>
            <a:ext cx="2520242" cy="369332"/>
          </a:xfrm>
          <a:prstGeom prst="rect">
            <a:avLst/>
          </a:prstGeom>
        </p:spPr>
        <p:txBody>
          <a:bodyPr wrap="none">
            <a:spAutoFit/>
          </a:bodyPr>
          <a:lstStyle/>
          <a:p>
            <a:r>
              <a:rPr lang="en-US" altLang="zh-CN" dirty="0"/>
              <a:t> </a:t>
            </a:r>
            <a:r>
              <a:rPr lang="zh-CN" altLang="zh-CN" dirty="0"/>
              <a:t>图</a:t>
            </a:r>
            <a:r>
              <a:rPr lang="en-US" altLang="zh-CN" dirty="0"/>
              <a:t>5-9  </a:t>
            </a:r>
            <a:r>
              <a:rPr lang="zh-CN" altLang="zh-CN" dirty="0"/>
              <a:t>快速选择设置 </a:t>
            </a:r>
            <a:endParaRPr lang="zh-CN" altLang="en-US" dirty="0"/>
          </a:p>
        </p:txBody>
      </p:sp>
      <p:sp>
        <p:nvSpPr>
          <p:cNvPr id="9" name="矩形 8"/>
          <p:cNvSpPr/>
          <p:nvPr/>
        </p:nvSpPr>
        <p:spPr>
          <a:xfrm>
            <a:off x="6732240" y="5131901"/>
            <a:ext cx="1899879" cy="369332"/>
          </a:xfrm>
          <a:prstGeom prst="rect">
            <a:avLst/>
          </a:prstGeom>
        </p:spPr>
        <p:txBody>
          <a:bodyPr wrap="none">
            <a:spAutoFit/>
          </a:bodyPr>
          <a:lstStyle/>
          <a:p>
            <a:r>
              <a:rPr lang="en-US" altLang="zh-CN" dirty="0"/>
              <a:t> </a:t>
            </a:r>
            <a:r>
              <a:rPr lang="zh-CN" altLang="zh-CN" dirty="0"/>
              <a:t>图</a:t>
            </a:r>
            <a:r>
              <a:rPr lang="en-US" altLang="zh-CN" dirty="0"/>
              <a:t>5-10  </a:t>
            </a:r>
            <a:r>
              <a:rPr lang="zh-CN" altLang="zh-CN" dirty="0"/>
              <a:t>结果图</a:t>
            </a:r>
            <a:endParaRPr lang="zh-CN" altLang="en-US" dirty="0"/>
          </a:p>
        </p:txBody>
      </p:sp>
    </p:spTree>
    <p:extLst>
      <p:ext uri="{BB962C8B-B14F-4D97-AF65-F5344CB8AC3E}">
        <p14:creationId xmlns:p14="http://schemas.microsoft.com/office/powerpoint/2010/main" xmlns="" val="336988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这一类命令主要用于删除图形的某部分或对已被删除的部分进行恢复，包括删除、恢复、重做和清除等命令。</a:t>
            </a:r>
          </a:p>
          <a:p>
            <a:r>
              <a:rPr lang="en-US" altLang="zh-CN" b="1" dirty="0"/>
              <a:t>5.2.1  </a:t>
            </a:r>
            <a:r>
              <a:rPr lang="zh-CN" altLang="zh-CN" b="1" dirty="0"/>
              <a:t>删除命令</a:t>
            </a:r>
          </a:p>
          <a:p>
            <a:r>
              <a:rPr lang="zh-CN" altLang="zh-CN" dirty="0"/>
              <a:t>如果所绘制的图形不符合要求或不小心错绘了图形，可以使用删除命令</a:t>
            </a:r>
            <a:r>
              <a:rPr lang="en-US" altLang="zh-CN" dirty="0"/>
              <a:t>ERASE</a:t>
            </a:r>
            <a:r>
              <a:rPr lang="zh-CN" altLang="zh-CN" dirty="0"/>
              <a:t>把它删除。</a:t>
            </a:r>
          </a:p>
          <a:p>
            <a:pPr marL="109728" indent="0">
              <a:buNone/>
            </a:pPr>
            <a:r>
              <a:rPr lang="en-US" altLang="zh-CN" b="1" dirty="0"/>
              <a:t>1</a:t>
            </a:r>
            <a:r>
              <a:rPr lang="zh-CN" altLang="zh-CN" b="1" dirty="0"/>
              <a:t>．执行方式</a:t>
            </a:r>
          </a:p>
          <a:p>
            <a:r>
              <a:rPr lang="zh-CN" altLang="zh-CN" dirty="0"/>
              <a:t>命令行：</a:t>
            </a:r>
            <a:r>
              <a:rPr lang="en-US" altLang="zh-CN" dirty="0"/>
              <a:t>ERASE</a:t>
            </a:r>
            <a:endParaRPr lang="zh-CN" altLang="zh-CN" dirty="0"/>
          </a:p>
          <a:p>
            <a:r>
              <a:rPr lang="zh-CN" altLang="zh-CN" dirty="0"/>
              <a:t>菜单：修改</a:t>
            </a:r>
            <a:r>
              <a:rPr lang="en-US" altLang="zh-CN" dirty="0"/>
              <a:t>→</a:t>
            </a:r>
            <a:r>
              <a:rPr lang="zh-CN" altLang="zh-CN" dirty="0"/>
              <a:t>删除</a:t>
            </a:r>
          </a:p>
          <a:p>
            <a:r>
              <a:rPr lang="zh-CN" altLang="zh-CN" dirty="0"/>
              <a:t>快捷菜单：选择要删除的对象，在绘图区域用鼠标右键单击，从打开的快捷菜单上选择“删除”</a:t>
            </a:r>
          </a:p>
          <a:p>
            <a:r>
              <a:rPr lang="zh-CN" altLang="zh-CN" dirty="0"/>
              <a:t>工具栏：修改</a:t>
            </a:r>
            <a:r>
              <a:rPr lang="en-US" altLang="zh-CN" dirty="0"/>
              <a:t>→</a:t>
            </a:r>
            <a:r>
              <a:rPr lang="zh-CN" altLang="zh-CN" dirty="0"/>
              <a:t>删除</a:t>
            </a:r>
            <a:r>
              <a:rPr lang="en-US" altLang="zh-CN" dirty="0"/>
              <a:t> </a:t>
            </a:r>
            <a:endParaRPr lang="zh-CN" altLang="zh-CN" dirty="0"/>
          </a:p>
          <a:p>
            <a:endParaRPr lang="zh-CN" altLang="en-US" dirty="0"/>
          </a:p>
        </p:txBody>
      </p:sp>
      <p:sp>
        <p:nvSpPr>
          <p:cNvPr id="3" name="标题 2"/>
          <p:cNvSpPr>
            <a:spLocks noGrp="1"/>
          </p:cNvSpPr>
          <p:nvPr>
            <p:ph type="title"/>
          </p:nvPr>
        </p:nvSpPr>
        <p:spPr/>
        <p:txBody>
          <a:bodyPr/>
          <a:lstStyle/>
          <a:p>
            <a:r>
              <a:rPr lang="en-US" altLang="zh-CN" dirty="0">
                <a:effectLst/>
              </a:rPr>
              <a:t>5.2  </a:t>
            </a:r>
            <a:r>
              <a:rPr lang="zh-CN" altLang="zh-CN" dirty="0">
                <a:effectLst/>
              </a:rPr>
              <a:t>删除及恢复类命令</a:t>
            </a:r>
            <a:br>
              <a:rPr lang="zh-CN" altLang="zh-CN" dirty="0">
                <a:effectLst/>
              </a:rPr>
            </a:br>
            <a:endParaRPr lang="zh-CN" alt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635896" y="5625272"/>
            <a:ext cx="266824" cy="25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37938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b="1" dirty="0"/>
              <a:t>2</a:t>
            </a:r>
            <a:r>
              <a:rPr lang="zh-CN" altLang="zh-CN" b="1" dirty="0"/>
              <a:t>．操作格式</a:t>
            </a:r>
          </a:p>
          <a:p>
            <a:r>
              <a:rPr lang="zh-CN" altLang="zh-CN" dirty="0"/>
              <a:t>可以先选择对象后调用删除命令，也可以先调用删除命令后再选择对象。选择对象时可以使用前面介绍的对象选择的各种方法。当选择多个对象时，多个对象都可被删除；若选择的对象属于某个对象组，则该对象组的所有对象都将被删除。</a:t>
            </a:r>
          </a:p>
          <a:p>
            <a:endParaRPr lang="zh-CN" altLang="en-US" dirty="0"/>
          </a:p>
        </p:txBody>
      </p:sp>
    </p:spTree>
    <p:extLst>
      <p:ext uri="{BB962C8B-B14F-4D97-AF65-F5344CB8AC3E}">
        <p14:creationId xmlns:p14="http://schemas.microsoft.com/office/powerpoint/2010/main" xmlns="" val="105043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若不小心误删除了图形，可以使用恢复命令</a:t>
            </a:r>
            <a:r>
              <a:rPr lang="en-US" altLang="zh-CN" dirty="0"/>
              <a:t>OOPS</a:t>
            </a:r>
            <a:r>
              <a:rPr lang="zh-CN" altLang="zh-CN" dirty="0"/>
              <a:t>恢复误删除的对象。</a:t>
            </a:r>
          </a:p>
          <a:p>
            <a:r>
              <a:rPr lang="en-US" altLang="zh-CN" b="1" dirty="0"/>
              <a:t>1</a:t>
            </a:r>
            <a:r>
              <a:rPr lang="zh-CN" altLang="zh-CN" b="1" dirty="0"/>
              <a:t>．执行方式</a:t>
            </a:r>
          </a:p>
          <a:p>
            <a:r>
              <a:rPr lang="zh-CN" altLang="zh-CN" dirty="0"/>
              <a:t>命令行：</a:t>
            </a:r>
            <a:r>
              <a:rPr lang="en-US" altLang="zh-CN" dirty="0"/>
              <a:t>OOPS</a:t>
            </a:r>
            <a:r>
              <a:rPr lang="zh-CN" altLang="zh-CN" dirty="0"/>
              <a:t>或</a:t>
            </a:r>
            <a:r>
              <a:rPr lang="en-US" altLang="zh-CN" dirty="0"/>
              <a:t>U</a:t>
            </a:r>
            <a:endParaRPr lang="zh-CN" altLang="zh-CN" dirty="0"/>
          </a:p>
          <a:p>
            <a:r>
              <a:rPr lang="zh-CN" altLang="zh-CN" dirty="0"/>
              <a:t>工具栏：标准工具栏→放弃</a:t>
            </a:r>
          </a:p>
          <a:p>
            <a:r>
              <a:rPr lang="zh-CN" altLang="zh-CN" dirty="0"/>
              <a:t>快捷键：</a:t>
            </a:r>
            <a:r>
              <a:rPr lang="en-US" altLang="zh-CN" dirty="0" err="1"/>
              <a:t>Ctrl+Z</a:t>
            </a:r>
            <a:endParaRPr lang="zh-CN" altLang="zh-CN" dirty="0"/>
          </a:p>
          <a:p>
            <a:r>
              <a:rPr lang="en-US" altLang="zh-CN" b="1" dirty="0"/>
              <a:t>2</a:t>
            </a:r>
            <a:r>
              <a:rPr lang="zh-CN" altLang="zh-CN" b="1" dirty="0"/>
              <a:t>．操作格式</a:t>
            </a:r>
          </a:p>
          <a:p>
            <a:r>
              <a:rPr lang="zh-CN" altLang="zh-CN" dirty="0"/>
              <a:t>在命令窗口的提示行上输入</a:t>
            </a:r>
            <a:r>
              <a:rPr lang="en-US" altLang="zh-CN" dirty="0"/>
              <a:t>OOPS</a:t>
            </a:r>
            <a:r>
              <a:rPr lang="zh-CN" altLang="zh-CN" dirty="0"/>
              <a:t>后按回车键执行命令。</a:t>
            </a:r>
          </a:p>
          <a:p>
            <a:endParaRPr lang="zh-CN" altLang="en-US" dirty="0"/>
          </a:p>
        </p:txBody>
      </p:sp>
      <p:sp>
        <p:nvSpPr>
          <p:cNvPr id="3" name="标题 2"/>
          <p:cNvSpPr>
            <a:spLocks noGrp="1"/>
          </p:cNvSpPr>
          <p:nvPr>
            <p:ph type="title"/>
          </p:nvPr>
        </p:nvSpPr>
        <p:spPr/>
        <p:txBody>
          <a:bodyPr/>
          <a:lstStyle/>
          <a:p>
            <a:r>
              <a:rPr lang="en-US" altLang="zh-CN" dirty="0">
                <a:effectLst/>
              </a:rPr>
              <a:t>5.2.2  </a:t>
            </a:r>
            <a:r>
              <a:rPr lang="zh-CN" altLang="zh-CN" dirty="0">
                <a:effectLst/>
              </a:rPr>
              <a:t>恢复命令</a:t>
            </a:r>
            <a:br>
              <a:rPr lang="zh-CN" altLang="zh-CN" dirty="0">
                <a:effectLst/>
              </a:rPr>
            </a:br>
            <a:endParaRPr lang="zh-CN" altLang="en-US" dirty="0"/>
          </a:p>
        </p:txBody>
      </p:sp>
    </p:spTree>
    <p:extLst>
      <p:ext uri="{BB962C8B-B14F-4D97-AF65-F5344CB8AC3E}">
        <p14:creationId xmlns:p14="http://schemas.microsoft.com/office/powerpoint/2010/main" xmlns="" val="1933498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109728" indent="0">
              <a:buNone/>
            </a:pPr>
            <a:r>
              <a:rPr lang="zh-CN" altLang="zh-CN" dirty="0"/>
              <a:t>此命令与删除命令功能完全相同。</a:t>
            </a:r>
          </a:p>
          <a:p>
            <a:pPr marL="109728" indent="0">
              <a:buNone/>
            </a:pPr>
            <a:r>
              <a:rPr lang="en-US" altLang="zh-CN" b="1" dirty="0"/>
              <a:t>1</a:t>
            </a:r>
            <a:r>
              <a:rPr lang="zh-CN" altLang="zh-CN" b="1" dirty="0"/>
              <a:t>．执行方式</a:t>
            </a:r>
          </a:p>
          <a:p>
            <a:r>
              <a:rPr lang="zh-CN" altLang="zh-CN" dirty="0"/>
              <a:t>菜单：编辑→删除</a:t>
            </a:r>
          </a:p>
          <a:p>
            <a:r>
              <a:rPr lang="zh-CN" altLang="zh-CN" dirty="0"/>
              <a:t>快捷键：</a:t>
            </a:r>
            <a:r>
              <a:rPr lang="en-US" altLang="zh-CN" dirty="0" err="1"/>
              <a:t>Delect</a:t>
            </a:r>
            <a:endParaRPr lang="zh-CN" altLang="zh-CN" dirty="0"/>
          </a:p>
          <a:p>
            <a:pPr marL="109728" indent="0">
              <a:buNone/>
            </a:pPr>
            <a:r>
              <a:rPr lang="en-US" altLang="zh-CN" b="1" dirty="0" smtClean="0"/>
              <a:t>2</a:t>
            </a:r>
            <a:r>
              <a:rPr lang="zh-CN" altLang="zh-CN" b="1" dirty="0" smtClean="0"/>
              <a:t>．操作格式</a:t>
            </a:r>
          </a:p>
          <a:p>
            <a:r>
              <a:rPr lang="zh-CN" altLang="zh-CN" dirty="0" smtClean="0"/>
              <a:t>用</a:t>
            </a:r>
            <a:r>
              <a:rPr lang="zh-CN" altLang="zh-CN" dirty="0"/>
              <a:t>菜单或快捷键输入上述命令后，系统提示如下</a:t>
            </a:r>
            <a:r>
              <a:rPr lang="zh-CN" altLang="zh-CN" dirty="0" smtClean="0"/>
              <a:t>。</a:t>
            </a:r>
            <a:endParaRPr lang="zh-CN" altLang="zh-CN" dirty="0"/>
          </a:p>
          <a:p>
            <a:r>
              <a:rPr lang="zh-CN" altLang="zh-CN" dirty="0"/>
              <a:t>选择对象：（选择要清除的对象，按回车键执行清除命令）</a:t>
            </a:r>
          </a:p>
          <a:p>
            <a:endParaRPr lang="zh-CN" altLang="en-US" dirty="0"/>
          </a:p>
        </p:txBody>
      </p:sp>
      <p:sp>
        <p:nvSpPr>
          <p:cNvPr id="3" name="标题 2"/>
          <p:cNvSpPr>
            <a:spLocks noGrp="1"/>
          </p:cNvSpPr>
          <p:nvPr>
            <p:ph type="title"/>
          </p:nvPr>
        </p:nvSpPr>
        <p:spPr/>
        <p:txBody>
          <a:bodyPr/>
          <a:lstStyle/>
          <a:p>
            <a:r>
              <a:rPr lang="en-US" altLang="zh-CN" dirty="0">
                <a:effectLst/>
              </a:rPr>
              <a:t>5.2.3  </a:t>
            </a:r>
            <a:r>
              <a:rPr lang="zh-CN" altLang="zh-CN" dirty="0">
                <a:effectLst/>
              </a:rPr>
              <a:t>清除命令</a:t>
            </a:r>
            <a:br>
              <a:rPr lang="zh-CN" altLang="zh-CN" dirty="0">
                <a:effectLst/>
              </a:rPr>
            </a:br>
            <a:endParaRPr lang="zh-CN" altLang="en-US" dirty="0"/>
          </a:p>
        </p:txBody>
      </p:sp>
    </p:spTree>
    <p:extLst>
      <p:ext uri="{BB962C8B-B14F-4D97-AF65-F5344CB8AC3E}">
        <p14:creationId xmlns:p14="http://schemas.microsoft.com/office/powerpoint/2010/main" xmlns="" val="3452615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圆角是指用指定的半径决定的一段平滑的圆弧所连接的两个对象。</a:t>
            </a:r>
            <a:r>
              <a:rPr lang="en-US" altLang="zh-CN" dirty="0"/>
              <a:t>AutoCAD 2014</a:t>
            </a:r>
            <a:r>
              <a:rPr lang="zh-CN" altLang="zh-CN" dirty="0"/>
              <a:t>规定可以圆滑连接一对直线段、非圆弧的多义线段、样条曲线、双向无限长线、射线、圆、圆弧和椭圆。任何时刻都可以圆滑连接多义线的每个节点。</a:t>
            </a:r>
          </a:p>
          <a:p>
            <a:r>
              <a:rPr lang="en-US" altLang="zh-CN" b="1" dirty="0"/>
              <a:t>1</a:t>
            </a:r>
            <a:r>
              <a:rPr lang="zh-CN" altLang="zh-CN" b="1" dirty="0"/>
              <a:t>．执行方式</a:t>
            </a:r>
          </a:p>
          <a:p>
            <a:r>
              <a:rPr lang="zh-CN" altLang="zh-CN" dirty="0"/>
              <a:t>命令行：</a:t>
            </a:r>
            <a:r>
              <a:rPr lang="en-US" altLang="zh-CN" dirty="0"/>
              <a:t>FILLET</a:t>
            </a:r>
            <a:endParaRPr lang="zh-CN" altLang="zh-CN" dirty="0"/>
          </a:p>
          <a:p>
            <a:r>
              <a:rPr lang="zh-CN" altLang="zh-CN" dirty="0"/>
              <a:t>菜单：修改</a:t>
            </a:r>
            <a:r>
              <a:rPr lang="en-US" altLang="zh-CN" dirty="0"/>
              <a:t>→</a:t>
            </a:r>
            <a:r>
              <a:rPr lang="zh-CN" altLang="zh-CN" dirty="0"/>
              <a:t>圆角</a:t>
            </a:r>
          </a:p>
          <a:p>
            <a:r>
              <a:rPr lang="zh-CN" altLang="zh-CN" dirty="0"/>
              <a:t>工具栏：修改</a:t>
            </a:r>
            <a:r>
              <a:rPr lang="en-US" altLang="zh-CN" dirty="0"/>
              <a:t>→</a:t>
            </a:r>
            <a:r>
              <a:rPr lang="zh-CN" altLang="zh-CN" dirty="0"/>
              <a:t>圆角</a:t>
            </a:r>
            <a:endParaRPr lang="zh-CN" altLang="en-US" dirty="0"/>
          </a:p>
        </p:txBody>
      </p:sp>
      <p:sp>
        <p:nvSpPr>
          <p:cNvPr id="3" name="标题 2"/>
          <p:cNvSpPr>
            <a:spLocks noGrp="1"/>
          </p:cNvSpPr>
          <p:nvPr>
            <p:ph type="title"/>
          </p:nvPr>
        </p:nvSpPr>
        <p:spPr/>
        <p:txBody>
          <a:bodyPr/>
          <a:lstStyle/>
          <a:p>
            <a:r>
              <a:rPr lang="en-US" altLang="zh-CN" dirty="0">
                <a:effectLst/>
              </a:rPr>
              <a:t>5.4.5  </a:t>
            </a:r>
            <a:r>
              <a:rPr lang="zh-CN" altLang="zh-CN" dirty="0">
                <a:effectLst/>
              </a:rPr>
              <a:t>圆角命令</a:t>
            </a:r>
            <a:br>
              <a:rPr lang="zh-CN" altLang="zh-CN" dirty="0">
                <a:effectLst/>
              </a:rPr>
            </a:br>
            <a:endParaRPr lang="zh-CN" altLang="en-US" dirty="0"/>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635920" y="4365104"/>
            <a:ext cx="216000" cy="229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98232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b="1" dirty="0"/>
              <a:t>2</a:t>
            </a:r>
            <a:r>
              <a:rPr lang="zh-CN" altLang="zh-CN" b="1" dirty="0"/>
              <a:t>．操作格式</a:t>
            </a:r>
          </a:p>
          <a:p>
            <a:r>
              <a:rPr lang="zh-CN" altLang="zh-CN" dirty="0"/>
              <a:t>命令：</a:t>
            </a:r>
            <a:r>
              <a:rPr lang="en-US" altLang="zh-CN" dirty="0"/>
              <a:t>FILLET</a:t>
            </a:r>
            <a:r>
              <a:rPr lang="en-US" altLang="zh-CN" dirty="0">
                <a:sym typeface="Wingdings 3"/>
              </a:rPr>
              <a:t></a:t>
            </a:r>
            <a:endParaRPr lang="zh-CN" altLang="zh-CN" dirty="0"/>
          </a:p>
          <a:p>
            <a:r>
              <a:rPr lang="zh-CN" altLang="zh-CN" dirty="0"/>
              <a:t>当前设置：模式</a:t>
            </a:r>
            <a:r>
              <a:rPr lang="en-US" altLang="zh-CN" dirty="0"/>
              <a:t> = </a:t>
            </a:r>
            <a:r>
              <a:rPr lang="zh-CN" altLang="zh-CN" dirty="0"/>
              <a:t>修剪，半径</a:t>
            </a:r>
            <a:r>
              <a:rPr lang="en-US" altLang="zh-CN" dirty="0"/>
              <a:t> = 0.0000</a:t>
            </a:r>
            <a:endParaRPr lang="zh-CN" altLang="zh-CN" dirty="0"/>
          </a:p>
          <a:p>
            <a:r>
              <a:rPr lang="zh-CN" altLang="zh-CN" dirty="0"/>
              <a:t>选择第一个对象或</a:t>
            </a:r>
            <a:r>
              <a:rPr lang="en-US" altLang="zh-CN" dirty="0"/>
              <a:t>[</a:t>
            </a:r>
            <a:r>
              <a:rPr lang="zh-CN" altLang="zh-CN" dirty="0"/>
              <a:t>放弃</a:t>
            </a:r>
            <a:r>
              <a:rPr lang="en-US" altLang="zh-CN" dirty="0"/>
              <a:t>(U)/</a:t>
            </a:r>
            <a:r>
              <a:rPr lang="zh-CN" altLang="zh-CN" dirty="0"/>
              <a:t>多段线</a:t>
            </a:r>
            <a:r>
              <a:rPr lang="en-US" altLang="zh-CN" dirty="0"/>
              <a:t>(P)/</a:t>
            </a:r>
            <a:r>
              <a:rPr lang="zh-CN" altLang="zh-CN" dirty="0"/>
              <a:t>半径</a:t>
            </a:r>
            <a:r>
              <a:rPr lang="en-US" altLang="zh-CN" dirty="0"/>
              <a:t>(R)/</a:t>
            </a:r>
            <a:r>
              <a:rPr lang="zh-CN" altLang="zh-CN" dirty="0"/>
              <a:t>修剪</a:t>
            </a:r>
            <a:r>
              <a:rPr lang="en-US" altLang="zh-CN" dirty="0"/>
              <a:t>(T)/</a:t>
            </a:r>
            <a:r>
              <a:rPr lang="zh-CN" altLang="zh-CN" dirty="0"/>
              <a:t>多个</a:t>
            </a:r>
            <a:r>
              <a:rPr lang="en-US" altLang="zh-CN" dirty="0"/>
              <a:t>(M)]</a:t>
            </a:r>
            <a:r>
              <a:rPr lang="zh-CN" altLang="zh-CN" dirty="0"/>
              <a:t>：（选择第一个对象或别别的选项）</a:t>
            </a:r>
          </a:p>
          <a:p>
            <a:r>
              <a:rPr lang="zh-CN" altLang="zh-CN" dirty="0"/>
              <a:t>选择第二个对象，或按住</a:t>
            </a:r>
            <a:r>
              <a:rPr lang="en-US" altLang="zh-CN" dirty="0"/>
              <a:t>Shift</a:t>
            </a:r>
            <a:r>
              <a:rPr lang="zh-CN" altLang="zh-CN" dirty="0"/>
              <a:t>键选择对象以应用角点或</a:t>
            </a:r>
            <a:r>
              <a:rPr lang="en-US" altLang="zh-CN" dirty="0"/>
              <a:t>[</a:t>
            </a:r>
            <a:r>
              <a:rPr lang="zh-CN" altLang="zh-CN" dirty="0"/>
              <a:t>半径</a:t>
            </a:r>
            <a:r>
              <a:rPr lang="en-US" altLang="zh-CN" dirty="0"/>
              <a:t>(R)]</a:t>
            </a:r>
            <a:r>
              <a:rPr lang="zh-CN" altLang="zh-CN" dirty="0"/>
              <a:t>：（选择第二个对象）</a:t>
            </a:r>
          </a:p>
          <a:p>
            <a:endParaRPr lang="zh-CN" altLang="en-US" dirty="0"/>
          </a:p>
        </p:txBody>
      </p:sp>
    </p:spTree>
    <p:extLst>
      <p:ext uri="{BB962C8B-B14F-4D97-AF65-F5344CB8AC3E}">
        <p14:creationId xmlns:p14="http://schemas.microsoft.com/office/powerpoint/2010/main" xmlns="" val="3050611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23528" y="888999"/>
            <a:ext cx="8229600" cy="4525963"/>
          </a:xfrm>
        </p:spPr>
        <p:txBody>
          <a:bodyPr>
            <a:normAutofit/>
          </a:bodyPr>
          <a:lstStyle/>
          <a:p>
            <a:r>
              <a:rPr lang="en-US" altLang="zh-CN" b="1" dirty="0"/>
              <a:t>3</a:t>
            </a:r>
            <a:r>
              <a:rPr lang="zh-CN" altLang="zh-CN" b="1" dirty="0"/>
              <a:t>．选项说明</a:t>
            </a:r>
          </a:p>
          <a:p>
            <a:r>
              <a:rPr lang="zh-CN" altLang="zh-CN" dirty="0" smtClean="0"/>
              <a:t>（</a:t>
            </a:r>
            <a:r>
              <a:rPr lang="en-US" altLang="zh-CN" dirty="0"/>
              <a:t>1</a:t>
            </a:r>
            <a:r>
              <a:rPr lang="zh-CN" altLang="zh-CN" dirty="0"/>
              <a:t>）多段线（</a:t>
            </a:r>
            <a:r>
              <a:rPr lang="en-US" altLang="zh-CN" dirty="0"/>
              <a:t>P</a:t>
            </a:r>
            <a:r>
              <a:rPr lang="zh-CN" altLang="zh-CN" dirty="0"/>
              <a:t>）：在一条二维多段线的两段直线段的节点处插入圆滑的弧。选择多段线后系统会根据指定的圆弧的半径把多段线各顶点用圆滑的弧连接起来。 </a:t>
            </a:r>
            <a:endParaRPr lang="en-US" altLang="zh-CN" dirty="0" smtClean="0"/>
          </a:p>
          <a:p>
            <a:r>
              <a:rPr lang="zh-CN" altLang="zh-CN" dirty="0" smtClean="0"/>
              <a:t>（</a:t>
            </a:r>
            <a:r>
              <a:rPr lang="en-US" altLang="zh-CN" dirty="0"/>
              <a:t>2</a:t>
            </a:r>
            <a:r>
              <a:rPr lang="zh-CN" altLang="zh-CN" dirty="0"/>
              <a:t>）修剪（</a:t>
            </a:r>
            <a:r>
              <a:rPr lang="en-US" altLang="zh-CN" dirty="0"/>
              <a:t>T</a:t>
            </a:r>
            <a:r>
              <a:rPr lang="zh-CN" altLang="zh-CN" dirty="0"/>
              <a:t>）：决定在圆滑连接两条边时，是否修剪这两条边，如图</a:t>
            </a:r>
            <a:r>
              <a:rPr lang="en-US" altLang="zh-CN" dirty="0"/>
              <a:t>5-54</a:t>
            </a:r>
            <a:r>
              <a:rPr lang="zh-CN" altLang="zh-CN" dirty="0"/>
              <a:t>所示。</a:t>
            </a:r>
          </a:p>
          <a:p>
            <a:r>
              <a:rPr lang="zh-CN" altLang="zh-CN" dirty="0"/>
              <a:t>（</a:t>
            </a:r>
            <a:r>
              <a:rPr lang="en-US" altLang="zh-CN" dirty="0"/>
              <a:t>3</a:t>
            </a:r>
            <a:r>
              <a:rPr lang="zh-CN" altLang="zh-CN" dirty="0"/>
              <a:t>）多个（</a:t>
            </a:r>
            <a:r>
              <a:rPr lang="en-US" altLang="zh-CN" dirty="0"/>
              <a:t>M</a:t>
            </a:r>
            <a:r>
              <a:rPr lang="zh-CN" altLang="zh-CN" dirty="0"/>
              <a:t>）：同时对多个对象进行圆角编辑，而不必重新起用命令。</a:t>
            </a:r>
          </a:p>
          <a:p>
            <a:r>
              <a:rPr lang="zh-CN" altLang="zh-CN" dirty="0"/>
              <a:t>（</a:t>
            </a:r>
            <a:r>
              <a:rPr lang="en-US" altLang="zh-CN" dirty="0"/>
              <a:t>4</a:t>
            </a:r>
            <a:r>
              <a:rPr lang="zh-CN" altLang="zh-CN" dirty="0"/>
              <a:t>）快速创建零距离倒角或零半径圆角：按住</a:t>
            </a:r>
            <a:r>
              <a:rPr lang="en-US" altLang="zh-CN" dirty="0"/>
              <a:t>Shift</a:t>
            </a:r>
            <a:r>
              <a:rPr lang="zh-CN" altLang="zh-CN" dirty="0"/>
              <a:t>键并选择两条直线，可以快速创建零距离倒角或零半径圆角。</a:t>
            </a:r>
          </a:p>
          <a:p>
            <a:endParaRPr lang="zh-CN" altLang="en-US" dirty="0"/>
          </a:p>
        </p:txBody>
      </p:sp>
      <p:pic>
        <p:nvPicPr>
          <p:cNvPr id="31746" name="Picture 2" descr="3-32"/>
          <p:cNvPicPr>
            <a:picLocks noChangeAspect="1" noChangeArrowheads="1"/>
          </p:cNvPicPr>
          <p:nvPr/>
        </p:nvPicPr>
        <p:blipFill>
          <a:blip r:embed="rId2">
            <a:extLst>
              <a:ext uri="{28A0092B-C50C-407E-A947-70E740481C1C}">
                <a14:useLocalDpi xmlns:a14="http://schemas.microsoft.com/office/drawing/2010/main" xmlns="" val="0"/>
              </a:ext>
            </a:extLst>
          </a:blip>
          <a:srcRect l="2080" t="8028" r="2823" b="9772"/>
          <a:stretch>
            <a:fillRect/>
          </a:stretch>
        </p:blipFill>
        <p:spPr bwMode="auto">
          <a:xfrm>
            <a:off x="4971975" y="4873699"/>
            <a:ext cx="3572259" cy="1080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矩形 3"/>
          <p:cNvSpPr/>
          <p:nvPr/>
        </p:nvSpPr>
        <p:spPr>
          <a:xfrm>
            <a:off x="5724128" y="5953819"/>
            <a:ext cx="2999539" cy="369332"/>
          </a:xfrm>
          <a:prstGeom prst="rect">
            <a:avLst/>
          </a:prstGeom>
        </p:spPr>
        <p:txBody>
          <a:bodyPr wrap="none">
            <a:spAutoFit/>
          </a:bodyPr>
          <a:lstStyle/>
          <a:p>
            <a:r>
              <a:rPr lang="zh-CN" altLang="zh-CN" dirty="0"/>
              <a:t>修剪方式</a:t>
            </a:r>
            <a:r>
              <a:rPr lang="en-US" altLang="zh-CN" dirty="0"/>
              <a:t>          </a:t>
            </a:r>
            <a:r>
              <a:rPr lang="zh-CN" altLang="zh-CN" dirty="0"/>
              <a:t>不修剪方式</a:t>
            </a:r>
          </a:p>
        </p:txBody>
      </p:sp>
      <p:sp>
        <p:nvSpPr>
          <p:cNvPr id="5" name="矩形 4"/>
          <p:cNvSpPr/>
          <p:nvPr/>
        </p:nvSpPr>
        <p:spPr>
          <a:xfrm>
            <a:off x="6195410" y="6352797"/>
            <a:ext cx="2056973" cy="369332"/>
          </a:xfrm>
          <a:prstGeom prst="rect">
            <a:avLst/>
          </a:prstGeom>
        </p:spPr>
        <p:txBody>
          <a:bodyPr wrap="none">
            <a:spAutoFit/>
          </a:bodyPr>
          <a:lstStyle/>
          <a:p>
            <a:r>
              <a:rPr lang="zh-CN" altLang="zh-CN" dirty="0"/>
              <a:t>图</a:t>
            </a:r>
            <a:r>
              <a:rPr lang="en-US" altLang="zh-CN" dirty="0"/>
              <a:t>5-54  </a:t>
            </a:r>
            <a:r>
              <a:rPr lang="zh-CN" altLang="zh-CN" dirty="0"/>
              <a:t>圆角连接</a:t>
            </a:r>
          </a:p>
        </p:txBody>
      </p:sp>
    </p:spTree>
    <p:extLst>
      <p:ext uri="{BB962C8B-B14F-4D97-AF65-F5344CB8AC3E}">
        <p14:creationId xmlns:p14="http://schemas.microsoft.com/office/powerpoint/2010/main" xmlns="" val="1204697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013885"/>
            <a:ext cx="8229600" cy="4525963"/>
          </a:xfrm>
        </p:spPr>
        <p:txBody>
          <a:bodyPr>
            <a:normAutofit/>
          </a:bodyPr>
          <a:lstStyle/>
          <a:p>
            <a:r>
              <a:rPr lang="zh-CN" altLang="zh-CN" dirty="0"/>
              <a:t>绘制如图</a:t>
            </a:r>
            <a:r>
              <a:rPr lang="en-US" altLang="zh-CN" dirty="0"/>
              <a:t>5-55</a:t>
            </a:r>
            <a:r>
              <a:rPr lang="zh-CN" altLang="zh-CN" dirty="0"/>
              <a:t>所示的</a:t>
            </a:r>
            <a:r>
              <a:rPr lang="zh-CN" altLang="zh-CN" dirty="0" smtClean="0"/>
              <a:t>吊钩</a:t>
            </a:r>
            <a:endParaRPr lang="en-US" altLang="zh-CN" dirty="0" smtClean="0"/>
          </a:p>
          <a:p>
            <a:r>
              <a:rPr lang="zh-CN" altLang="zh-CN" dirty="0"/>
              <a:t>操作步骤 </a:t>
            </a:r>
            <a:endParaRPr lang="en-US" altLang="zh-CN" dirty="0"/>
          </a:p>
          <a:p>
            <a:r>
              <a:rPr lang="en-US" altLang="zh-CN" dirty="0" smtClean="0"/>
              <a:t>1</a:t>
            </a:r>
            <a:r>
              <a:rPr lang="zh-CN" altLang="zh-CN" dirty="0"/>
              <a:t>．设置图层。选择菜单栏中的“格式”→“图层”命令，新建两个图层：轮廓线层，线宽属性为</a:t>
            </a:r>
            <a:r>
              <a:rPr lang="en-US" altLang="zh-CN" dirty="0"/>
              <a:t>0.3mm</a:t>
            </a:r>
            <a:r>
              <a:rPr lang="zh-CN" altLang="zh-CN" dirty="0"/>
              <a:t>，其余属性默认；辅助线层，颜色设为红色，线型加载为“</a:t>
            </a:r>
            <a:r>
              <a:rPr lang="en-US" altLang="zh-CN" dirty="0"/>
              <a:t>CENTER</a:t>
            </a:r>
            <a:r>
              <a:rPr lang="zh-CN" altLang="zh-CN" dirty="0"/>
              <a:t>”，其余属性默认。</a:t>
            </a:r>
          </a:p>
          <a:p>
            <a:r>
              <a:rPr lang="en-US" altLang="zh-CN" dirty="0"/>
              <a:t>2</a:t>
            </a:r>
            <a:r>
              <a:rPr lang="zh-CN" altLang="zh-CN" dirty="0"/>
              <a:t>．绘制定位辅助线。将“辅助线”层设置为当前层。单击“绘图”工具栏中的“直线”</a:t>
            </a:r>
            <a:r>
              <a:rPr lang="zh-CN" altLang="zh-CN" dirty="0" smtClean="0"/>
              <a:t>按钮</a:t>
            </a:r>
            <a:r>
              <a:rPr lang="en-US" altLang="zh-CN" dirty="0" smtClean="0"/>
              <a:t>   </a:t>
            </a:r>
            <a:r>
              <a:rPr lang="zh-CN" altLang="zh-CN" dirty="0"/>
              <a:t>，绘制两条垂直辅助线，结果如图</a:t>
            </a:r>
            <a:r>
              <a:rPr lang="en-US" altLang="zh-CN" dirty="0"/>
              <a:t>5-56</a:t>
            </a:r>
            <a:r>
              <a:rPr lang="zh-CN" altLang="zh-CN" dirty="0"/>
              <a:t>所示。</a:t>
            </a:r>
          </a:p>
          <a:p>
            <a:pPr marL="109728" indent="0">
              <a:buNone/>
            </a:pPr>
            <a:endParaRPr lang="en-US" altLang="zh-CN" dirty="0" smtClean="0"/>
          </a:p>
          <a:p>
            <a:pPr marL="109728" indent="0">
              <a:buNone/>
            </a:pPr>
            <a:endParaRPr lang="en-US" altLang="zh-CN" dirty="0"/>
          </a:p>
          <a:p>
            <a:pPr marL="109728" indent="0">
              <a:buNone/>
            </a:pPr>
            <a:endParaRPr lang="en-US" altLang="zh-CN" dirty="0" smtClean="0"/>
          </a:p>
          <a:p>
            <a:pPr marL="109728" indent="0">
              <a:buNone/>
            </a:pPr>
            <a:endParaRPr lang="zh-CN" altLang="zh-CN" dirty="0"/>
          </a:p>
          <a:p>
            <a:pPr marL="109728" indent="0">
              <a:buNone/>
            </a:pPr>
            <a:endParaRPr lang="zh-CN" altLang="en-US" dirty="0"/>
          </a:p>
        </p:txBody>
      </p:sp>
      <p:sp>
        <p:nvSpPr>
          <p:cNvPr id="3" name="标题 2"/>
          <p:cNvSpPr>
            <a:spLocks noGrp="1"/>
          </p:cNvSpPr>
          <p:nvPr>
            <p:ph type="title"/>
          </p:nvPr>
        </p:nvSpPr>
        <p:spPr/>
        <p:txBody>
          <a:bodyPr/>
          <a:lstStyle/>
          <a:p>
            <a:r>
              <a:rPr lang="en-US" altLang="zh-CN" dirty="0">
                <a:effectLst/>
              </a:rPr>
              <a:t>5.4.6  </a:t>
            </a:r>
            <a:r>
              <a:rPr lang="zh-CN" altLang="zh-CN" dirty="0">
                <a:effectLst/>
              </a:rPr>
              <a:t>实例—吊钩</a:t>
            </a:r>
            <a:br>
              <a:rPr lang="zh-CN" altLang="zh-CN" dirty="0">
                <a:effectLst/>
              </a:rPr>
            </a:br>
            <a:endParaRPr lang="zh-CN" altLang="en-US" dirty="0"/>
          </a:p>
        </p:txBody>
      </p:sp>
      <p:sp>
        <p:nvSpPr>
          <p:cNvPr id="4"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5"/>
          <p:cNvSpPr>
            <a:spLocks noChangeArrowheads="1"/>
          </p:cNvSpPr>
          <p:nvPr/>
        </p:nvSpPr>
        <p:spPr bwMode="auto">
          <a:xfrm>
            <a:off x="0" y="15335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grpSp>
        <p:nvGrpSpPr>
          <p:cNvPr id="10" name="组合 9"/>
          <p:cNvGrpSpPr/>
          <p:nvPr/>
        </p:nvGrpSpPr>
        <p:grpSpPr>
          <a:xfrm>
            <a:off x="2201200" y="4460541"/>
            <a:ext cx="6131019" cy="2037260"/>
            <a:chOff x="1669241" y="1772816"/>
            <a:chExt cx="6131019" cy="2037260"/>
          </a:xfrm>
        </p:grpSpPr>
        <p:pic>
          <p:nvPicPr>
            <p:cNvPr id="32771" name="Picture 3" descr="例12-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88852" y="1865507"/>
              <a:ext cx="1120360" cy="1639947"/>
            </a:xfrm>
            <a:prstGeom prst="rect">
              <a:avLst/>
            </a:prstGeom>
            <a:noFill/>
            <a:extLst>
              <a:ext uri="{909E8E84-426E-40DD-AFC4-6F175D3DCCD1}">
                <a14:hiddenFill xmlns:a14="http://schemas.microsoft.com/office/drawing/2010/main" xmlns="">
                  <a:solidFill>
                    <a:srgbClr val="FFFFFF"/>
                  </a:solidFill>
                </a14:hiddenFill>
              </a:ext>
            </a:extLst>
          </p:spPr>
        </p:pic>
        <p:pic>
          <p:nvPicPr>
            <p:cNvPr id="32770" name="Picture 2" descr="例12-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275856" y="1772816"/>
              <a:ext cx="1867266" cy="1704895"/>
            </a:xfrm>
            <a:prstGeom prst="rect">
              <a:avLst/>
            </a:prstGeom>
            <a:noFill/>
            <a:extLst>
              <a:ext uri="{909E8E84-426E-40DD-AFC4-6F175D3DCCD1}">
                <a14:hiddenFill xmlns:a14="http://schemas.microsoft.com/office/drawing/2010/main" xmlns="">
                  <a:solidFill>
                    <a:srgbClr val="FFFFFF"/>
                  </a:solidFill>
                </a14:hiddenFill>
              </a:ext>
            </a:extLst>
          </p:spPr>
        </p:pic>
        <p:pic>
          <p:nvPicPr>
            <p:cNvPr id="32769" name="Picture 1" descr="例16-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131236" y="1784560"/>
              <a:ext cx="1639947" cy="1656184"/>
            </a:xfrm>
            <a:prstGeom prst="rect">
              <a:avLst/>
            </a:prstGeom>
            <a:noFill/>
            <a:extLst>
              <a:ext uri="{909E8E84-426E-40DD-AFC4-6F175D3DCCD1}">
                <a14:hiddenFill xmlns:a14="http://schemas.microsoft.com/office/drawing/2010/main" xmlns="">
                  <a:solidFill>
                    <a:srgbClr val="FFFFFF"/>
                  </a:solidFill>
                </a14:hiddenFill>
              </a:ext>
            </a:extLst>
          </p:spPr>
        </p:pic>
        <p:sp>
          <p:nvSpPr>
            <p:cNvPr id="7" name="矩形 6"/>
            <p:cNvSpPr/>
            <p:nvPr/>
          </p:nvSpPr>
          <p:spPr>
            <a:xfrm>
              <a:off x="1669241" y="3440744"/>
              <a:ext cx="1669047" cy="369332"/>
            </a:xfrm>
            <a:prstGeom prst="rect">
              <a:avLst/>
            </a:prstGeom>
          </p:spPr>
          <p:txBody>
            <a:bodyPr wrap="none">
              <a:spAutoFit/>
            </a:bodyPr>
            <a:lstStyle/>
            <a:p>
              <a:r>
                <a:rPr lang="zh-CN" altLang="zh-CN" dirty="0"/>
                <a:t>图</a:t>
              </a:r>
              <a:r>
                <a:rPr lang="en-US" altLang="zh-CN" dirty="0"/>
                <a:t>5-55  </a:t>
              </a:r>
              <a:r>
                <a:rPr lang="zh-CN" altLang="zh-CN" dirty="0"/>
                <a:t>吊钩 </a:t>
              </a:r>
              <a:endParaRPr lang="zh-CN" altLang="en-US" dirty="0"/>
            </a:p>
          </p:txBody>
        </p:sp>
        <p:sp>
          <p:nvSpPr>
            <p:cNvPr id="8" name="矩形 7"/>
            <p:cNvSpPr/>
            <p:nvPr/>
          </p:nvSpPr>
          <p:spPr>
            <a:xfrm>
              <a:off x="3259813" y="3440744"/>
              <a:ext cx="2592376" cy="369332"/>
            </a:xfrm>
            <a:prstGeom prst="rect">
              <a:avLst/>
            </a:prstGeom>
          </p:spPr>
          <p:txBody>
            <a:bodyPr wrap="none">
              <a:spAutoFit/>
            </a:bodyPr>
            <a:lstStyle/>
            <a:p>
              <a:r>
                <a:rPr lang="zh-CN" altLang="zh-CN" dirty="0"/>
                <a:t>图</a:t>
              </a:r>
              <a:r>
                <a:rPr lang="en-US" altLang="zh-CN" dirty="0"/>
                <a:t>5-56  </a:t>
              </a:r>
              <a:r>
                <a:rPr lang="zh-CN" altLang="zh-CN" dirty="0"/>
                <a:t>绘制定位直线</a:t>
              </a:r>
              <a:r>
                <a:rPr lang="en-US" altLang="zh-CN" dirty="0"/>
                <a:t> </a:t>
              </a:r>
              <a:endParaRPr lang="zh-CN" altLang="en-US" dirty="0"/>
            </a:p>
          </p:txBody>
        </p:sp>
        <p:sp>
          <p:nvSpPr>
            <p:cNvPr id="9" name="矩形 8"/>
            <p:cNvSpPr/>
            <p:nvPr/>
          </p:nvSpPr>
          <p:spPr>
            <a:xfrm>
              <a:off x="5743287" y="3427528"/>
              <a:ext cx="2056973" cy="369332"/>
            </a:xfrm>
            <a:prstGeom prst="rect">
              <a:avLst/>
            </a:prstGeom>
          </p:spPr>
          <p:txBody>
            <a:bodyPr wrap="none">
              <a:spAutoFit/>
            </a:bodyPr>
            <a:lstStyle/>
            <a:p>
              <a:r>
                <a:rPr lang="zh-CN" altLang="zh-CN" dirty="0"/>
                <a:t>图</a:t>
              </a:r>
              <a:r>
                <a:rPr lang="en-US" altLang="zh-CN" dirty="0"/>
                <a:t>5-57  </a:t>
              </a:r>
              <a:r>
                <a:rPr lang="zh-CN" altLang="zh-CN" dirty="0"/>
                <a:t>偏移处理</a:t>
              </a:r>
              <a:endParaRPr lang="zh-CN" altLang="en-US" dirty="0"/>
            </a:p>
          </p:txBody>
        </p:sp>
      </p:grpSp>
      <p:sp>
        <p:nvSpPr>
          <p:cNvPr id="6" name="Rectangle 6"/>
          <p:cNvSpPr>
            <a:spLocks noChangeArrowheads="1"/>
          </p:cNvSpPr>
          <p:nvPr/>
        </p:nvSpPr>
        <p:spPr bwMode="auto">
          <a:xfrm>
            <a:off x="0" y="25336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pic>
        <p:nvPicPr>
          <p:cNvPr id="32775" name="Picture 7"/>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5798346" y="3933056"/>
            <a:ext cx="216000" cy="202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44018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    </a:t>
            </a:r>
            <a:r>
              <a:rPr lang="zh-CN" altLang="zh-CN" dirty="0" smtClean="0"/>
              <a:t>图形</a:t>
            </a:r>
            <a:r>
              <a:rPr lang="zh-CN" altLang="zh-CN" dirty="0"/>
              <a:t>绘制完毕后，经常要进行复审，以找出疏漏或根据变化来修改图形，这就是图形的编辑与修改。</a:t>
            </a:r>
            <a:r>
              <a:rPr lang="en-US" altLang="zh-CN" dirty="0"/>
              <a:t>AutoCAD 2014</a:t>
            </a:r>
            <a:r>
              <a:rPr lang="zh-CN" altLang="zh-CN" dirty="0"/>
              <a:t>提供了丰富的图形编辑修改功能，最大限度地满足了工程技术上的指标要求。这些编辑命令配合绘图命令的使用可以进一步完成复杂图形对象的绘制工作，并可使用户合理安排和组织图形，保证作图准确，减少重复，提高设计和绘图的效率。</a:t>
            </a:r>
          </a:p>
          <a:p>
            <a:r>
              <a:rPr lang="en-US" altLang="zh-CN" dirty="0" smtClean="0"/>
              <a:t>    </a:t>
            </a:r>
            <a:r>
              <a:rPr lang="zh-CN" altLang="zh-CN" dirty="0" smtClean="0"/>
              <a:t>本章</a:t>
            </a:r>
            <a:r>
              <a:rPr lang="zh-CN" altLang="zh-CN" dirty="0"/>
              <a:t>主要讲述复制类命令、改变位置类命令、改变集合特性命令与对象编辑命令等。</a:t>
            </a:r>
            <a:endParaRPr lang="zh-CN" altLang="en-US" dirty="0"/>
          </a:p>
        </p:txBody>
      </p:sp>
    </p:spTree>
    <p:extLst>
      <p:ext uri="{BB962C8B-B14F-4D97-AF65-F5344CB8AC3E}">
        <p14:creationId xmlns:p14="http://schemas.microsoft.com/office/powerpoint/2010/main" xmlns="" val="3373015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3</a:t>
            </a:r>
            <a:r>
              <a:rPr lang="zh-CN" altLang="zh-CN" dirty="0"/>
              <a:t>．偏移处理。单击“修改”工具栏中的“偏移”按钮</a:t>
            </a:r>
            <a:r>
              <a:rPr lang="en-US" altLang="zh-CN" dirty="0"/>
              <a:t> </a:t>
            </a:r>
            <a:r>
              <a:rPr lang="zh-CN" altLang="zh-CN" dirty="0"/>
              <a:t>，将竖直直线分别向右偏移</a:t>
            </a:r>
            <a:r>
              <a:rPr lang="en-US" altLang="zh-CN" dirty="0"/>
              <a:t>142mm</a:t>
            </a:r>
            <a:r>
              <a:rPr lang="zh-CN" altLang="zh-CN" dirty="0"/>
              <a:t>，</a:t>
            </a:r>
            <a:r>
              <a:rPr lang="en-US" altLang="zh-CN" dirty="0"/>
              <a:t>160mm</a:t>
            </a:r>
            <a:r>
              <a:rPr lang="zh-CN" altLang="zh-CN" dirty="0"/>
              <a:t>，将水平直线分别向下偏移</a:t>
            </a:r>
            <a:r>
              <a:rPr lang="en-US" altLang="zh-CN" dirty="0"/>
              <a:t>180mm</a:t>
            </a:r>
            <a:r>
              <a:rPr lang="zh-CN" altLang="zh-CN" dirty="0"/>
              <a:t>，</a:t>
            </a:r>
            <a:r>
              <a:rPr lang="en-US" altLang="zh-CN" dirty="0"/>
              <a:t>210mm</a:t>
            </a:r>
            <a:r>
              <a:rPr lang="zh-CN" altLang="zh-CN" dirty="0"/>
              <a:t>，结果如图</a:t>
            </a:r>
            <a:r>
              <a:rPr lang="en-US" altLang="zh-CN" dirty="0"/>
              <a:t>5-57</a:t>
            </a:r>
            <a:r>
              <a:rPr lang="zh-CN" altLang="zh-CN" dirty="0"/>
              <a:t>所示</a:t>
            </a:r>
            <a:r>
              <a:rPr lang="zh-CN" altLang="zh-CN" dirty="0" smtClean="0"/>
              <a:t>。</a:t>
            </a:r>
            <a:endParaRPr lang="en-US" altLang="zh-CN" dirty="0" smtClean="0"/>
          </a:p>
          <a:p>
            <a:r>
              <a:rPr lang="en-US" altLang="zh-CN" dirty="0"/>
              <a:t>4</a:t>
            </a:r>
            <a:r>
              <a:rPr lang="zh-CN" altLang="zh-CN" dirty="0"/>
              <a:t>．将“轮廓线”层设置为当前层。单击“绘图”工具栏中的“圆”按钮</a:t>
            </a:r>
            <a:r>
              <a:rPr lang="en-US" altLang="zh-CN" dirty="0"/>
              <a:t> </a:t>
            </a:r>
            <a:r>
              <a:rPr lang="zh-CN" altLang="zh-CN" dirty="0"/>
              <a:t>，以图</a:t>
            </a:r>
            <a:r>
              <a:rPr lang="en-US" altLang="zh-CN" dirty="0"/>
              <a:t>5-58</a:t>
            </a:r>
            <a:r>
              <a:rPr lang="zh-CN" altLang="zh-CN" dirty="0"/>
              <a:t>的中点</a:t>
            </a:r>
            <a:r>
              <a:rPr lang="en-US" altLang="zh-CN" dirty="0"/>
              <a:t>1</a:t>
            </a:r>
            <a:r>
              <a:rPr lang="zh-CN" altLang="zh-CN" dirty="0"/>
              <a:t>为圆心，绘制半径为</a:t>
            </a:r>
            <a:r>
              <a:rPr lang="en-US" altLang="zh-CN" dirty="0"/>
              <a:t>120mm</a:t>
            </a:r>
            <a:r>
              <a:rPr lang="zh-CN" altLang="zh-CN" dirty="0"/>
              <a:t>的圆。</a:t>
            </a:r>
          </a:p>
          <a:p>
            <a:r>
              <a:rPr lang="zh-CN" altLang="zh-CN" dirty="0"/>
              <a:t>重复上述命令，绘制半径为</a:t>
            </a:r>
            <a:r>
              <a:rPr lang="en-US" altLang="zh-CN" dirty="0"/>
              <a:t>40mm</a:t>
            </a:r>
            <a:r>
              <a:rPr lang="zh-CN" altLang="zh-CN" dirty="0"/>
              <a:t>的同心圆，再以点</a:t>
            </a:r>
            <a:r>
              <a:rPr lang="en-US" altLang="zh-CN" dirty="0"/>
              <a:t>2</a:t>
            </a:r>
            <a:r>
              <a:rPr lang="zh-CN" altLang="zh-CN" dirty="0"/>
              <a:t>为圆心绘制半径为</a:t>
            </a:r>
            <a:r>
              <a:rPr lang="en-US" altLang="zh-CN" dirty="0"/>
              <a:t>96mm</a:t>
            </a:r>
            <a:r>
              <a:rPr lang="zh-CN" altLang="zh-CN" dirty="0"/>
              <a:t>的圆，以点</a:t>
            </a:r>
            <a:r>
              <a:rPr lang="en-US" altLang="zh-CN" dirty="0"/>
              <a:t>3</a:t>
            </a:r>
            <a:r>
              <a:rPr lang="zh-CN" altLang="zh-CN" dirty="0"/>
              <a:t>为圆心绘制半径为</a:t>
            </a:r>
            <a:r>
              <a:rPr lang="en-US" altLang="zh-CN" dirty="0"/>
              <a:t>80mm</a:t>
            </a:r>
            <a:r>
              <a:rPr lang="zh-CN" altLang="zh-CN" dirty="0"/>
              <a:t>的圆，以点</a:t>
            </a:r>
            <a:r>
              <a:rPr lang="en-US" altLang="zh-CN" dirty="0"/>
              <a:t>4</a:t>
            </a:r>
            <a:r>
              <a:rPr lang="zh-CN" altLang="zh-CN" dirty="0"/>
              <a:t>为圆心绘制半径为</a:t>
            </a:r>
            <a:r>
              <a:rPr lang="en-US" altLang="zh-CN" dirty="0"/>
              <a:t>42mm</a:t>
            </a:r>
            <a:r>
              <a:rPr lang="zh-CN" altLang="zh-CN" dirty="0"/>
              <a:t>的圆，结果如图</a:t>
            </a:r>
            <a:r>
              <a:rPr lang="en-US" altLang="zh-CN" dirty="0"/>
              <a:t>5-58</a:t>
            </a:r>
            <a:r>
              <a:rPr lang="zh-CN" altLang="zh-CN" dirty="0"/>
              <a:t>所示。</a:t>
            </a:r>
          </a:p>
          <a:p>
            <a:endParaRPr lang="zh-CN" altLang="zh-CN" dirty="0"/>
          </a:p>
          <a:p>
            <a:endParaRPr lang="zh-CN" altLang="en-US" dirty="0"/>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956376" y="1628800"/>
            <a:ext cx="241411" cy="216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00191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196752"/>
            <a:ext cx="8892480" cy="4525963"/>
          </a:xfrm>
        </p:spPr>
        <p:txBody>
          <a:bodyPr/>
          <a:lstStyle/>
          <a:p>
            <a:r>
              <a:rPr lang="en-US" altLang="zh-CN" dirty="0"/>
              <a:t>5</a:t>
            </a:r>
            <a:r>
              <a:rPr lang="zh-CN" altLang="zh-CN" dirty="0"/>
              <a:t>．偏移处理。单击“修改”工具栏中的“偏移”按钮</a:t>
            </a:r>
            <a:r>
              <a:rPr lang="en-US" altLang="zh-CN" dirty="0"/>
              <a:t> </a:t>
            </a:r>
            <a:r>
              <a:rPr lang="zh-CN" altLang="zh-CN" dirty="0"/>
              <a:t>，将线段</a:t>
            </a:r>
            <a:r>
              <a:rPr lang="en-US" altLang="zh-CN" dirty="0"/>
              <a:t>5</a:t>
            </a:r>
            <a:r>
              <a:rPr lang="zh-CN" altLang="zh-CN" dirty="0"/>
              <a:t>分别向两侧偏移</a:t>
            </a:r>
            <a:r>
              <a:rPr lang="en-US" altLang="zh-CN" dirty="0"/>
              <a:t>22.5mm</a:t>
            </a:r>
            <a:r>
              <a:rPr lang="zh-CN" altLang="zh-CN" dirty="0"/>
              <a:t>和</a:t>
            </a:r>
            <a:r>
              <a:rPr lang="en-US" altLang="zh-CN" dirty="0"/>
              <a:t>30mm</a:t>
            </a:r>
            <a:r>
              <a:rPr lang="zh-CN" altLang="zh-CN" dirty="0"/>
              <a:t>，将线段</a:t>
            </a:r>
            <a:r>
              <a:rPr lang="en-US" altLang="zh-CN" dirty="0"/>
              <a:t>6</a:t>
            </a:r>
            <a:r>
              <a:rPr lang="zh-CN" altLang="zh-CN" dirty="0"/>
              <a:t>向上偏移</a:t>
            </a:r>
            <a:r>
              <a:rPr lang="en-US" altLang="zh-CN" dirty="0"/>
              <a:t>80mm</a:t>
            </a:r>
            <a:r>
              <a:rPr lang="zh-CN" altLang="zh-CN" dirty="0"/>
              <a:t>，结果如图</a:t>
            </a:r>
            <a:r>
              <a:rPr lang="en-US" altLang="zh-CN" dirty="0"/>
              <a:t>5-59</a:t>
            </a:r>
            <a:r>
              <a:rPr lang="zh-CN" altLang="zh-CN" dirty="0"/>
              <a:t>所示。</a:t>
            </a:r>
          </a:p>
          <a:p>
            <a:r>
              <a:rPr lang="en-US" altLang="zh-CN" dirty="0"/>
              <a:t>6</a:t>
            </a:r>
            <a:r>
              <a:rPr lang="zh-CN" altLang="zh-CN" dirty="0"/>
              <a:t>．修剪处理。单击“修改”工具栏中的“修剪”按钮</a:t>
            </a:r>
            <a:r>
              <a:rPr lang="en-US" altLang="zh-CN" dirty="0"/>
              <a:t> </a:t>
            </a:r>
            <a:r>
              <a:rPr lang="zh-CN" altLang="zh-CN" dirty="0"/>
              <a:t>，将图</a:t>
            </a:r>
            <a:r>
              <a:rPr lang="en-US" altLang="zh-CN" dirty="0"/>
              <a:t>5-59</a:t>
            </a:r>
            <a:r>
              <a:rPr lang="zh-CN" altLang="zh-CN" dirty="0"/>
              <a:t>修剪成如图</a:t>
            </a:r>
            <a:r>
              <a:rPr lang="en-US" altLang="zh-CN" dirty="0"/>
              <a:t>5-60</a:t>
            </a:r>
            <a:r>
              <a:rPr lang="zh-CN" altLang="zh-CN" dirty="0"/>
              <a:t>所示</a:t>
            </a:r>
            <a:r>
              <a:rPr lang="zh-CN" altLang="zh-CN" dirty="0" smtClean="0"/>
              <a:t>。</a:t>
            </a:r>
            <a:endParaRPr lang="en-US" altLang="zh-CN" dirty="0" smtClean="0"/>
          </a:p>
          <a:p>
            <a:r>
              <a:rPr lang="en-US" altLang="zh-CN" dirty="0"/>
              <a:t>7</a:t>
            </a:r>
            <a:r>
              <a:rPr lang="zh-CN" altLang="zh-CN" dirty="0"/>
              <a:t>．单击“绘图”工具栏中的“圆角”按钮</a:t>
            </a:r>
            <a:r>
              <a:rPr lang="en-US" altLang="zh-CN" dirty="0"/>
              <a:t> </a:t>
            </a:r>
            <a:r>
              <a:rPr lang="zh-CN" altLang="zh-CN" dirty="0"/>
              <a:t>，进行圆角处理。</a:t>
            </a:r>
          </a:p>
          <a:p>
            <a:endParaRPr lang="zh-CN" altLang="en-US" dirty="0"/>
          </a:p>
        </p:txBody>
      </p:sp>
      <p:pic>
        <p:nvPicPr>
          <p:cNvPr id="34819" name="Picture 3" descr="例16-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91680" y="3729012"/>
            <a:ext cx="1877174" cy="1921869"/>
          </a:xfrm>
          <a:prstGeom prst="rect">
            <a:avLst/>
          </a:prstGeom>
          <a:noFill/>
          <a:extLst>
            <a:ext uri="{909E8E84-426E-40DD-AFC4-6F175D3DCCD1}">
              <a14:hiddenFill xmlns:a14="http://schemas.microsoft.com/office/drawing/2010/main" xmlns="">
                <a:solidFill>
                  <a:srgbClr val="FFFFFF"/>
                </a:solidFill>
              </a14:hiddenFill>
            </a:ext>
          </a:extLst>
        </p:spPr>
      </p:pic>
      <p:pic>
        <p:nvPicPr>
          <p:cNvPr id="34818" name="Picture 2" descr="例16-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995936" y="3670721"/>
            <a:ext cx="1832479" cy="1832479"/>
          </a:xfrm>
          <a:prstGeom prst="rect">
            <a:avLst/>
          </a:prstGeom>
          <a:noFill/>
          <a:extLst>
            <a:ext uri="{909E8E84-426E-40DD-AFC4-6F175D3DCCD1}">
              <a14:hiddenFill xmlns:a14="http://schemas.microsoft.com/office/drawing/2010/main" xmlns="">
                <a:solidFill>
                  <a:srgbClr val="FFFFFF"/>
                </a:solidFill>
              </a14:hiddenFill>
            </a:ext>
          </a:extLst>
        </p:spPr>
      </p:pic>
      <p:pic>
        <p:nvPicPr>
          <p:cNvPr id="34817" name="Picture 1" descr="例16-6"/>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444208" y="3729012"/>
            <a:ext cx="1728192" cy="183247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5" name="Rectangle 5"/>
          <p:cNvSpPr>
            <a:spLocks noChangeArrowheads="1"/>
          </p:cNvSpPr>
          <p:nvPr/>
        </p:nvSpPr>
        <p:spPr bwMode="auto">
          <a:xfrm>
            <a:off x="0" y="18002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6" name="Rectangle 6"/>
          <p:cNvSpPr>
            <a:spLocks noChangeArrowheads="1"/>
          </p:cNvSpPr>
          <p:nvPr/>
        </p:nvSpPr>
        <p:spPr bwMode="auto">
          <a:xfrm>
            <a:off x="0" y="29718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7" name="Rectangle 7"/>
          <p:cNvSpPr>
            <a:spLocks noChangeArrowheads="1"/>
          </p:cNvSpPr>
          <p:nvPr/>
        </p:nvSpPr>
        <p:spPr bwMode="auto">
          <a:xfrm>
            <a:off x="0" y="41433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8" name="矩形 7"/>
          <p:cNvSpPr/>
          <p:nvPr/>
        </p:nvSpPr>
        <p:spPr>
          <a:xfrm>
            <a:off x="1722181" y="5694815"/>
            <a:ext cx="1899879" cy="369332"/>
          </a:xfrm>
          <a:prstGeom prst="rect">
            <a:avLst/>
          </a:prstGeom>
        </p:spPr>
        <p:txBody>
          <a:bodyPr wrap="none">
            <a:spAutoFit/>
          </a:bodyPr>
          <a:lstStyle/>
          <a:p>
            <a:r>
              <a:rPr lang="zh-CN" altLang="zh-CN" dirty="0"/>
              <a:t>图</a:t>
            </a:r>
            <a:r>
              <a:rPr lang="en-US" altLang="zh-CN" dirty="0"/>
              <a:t>5-58  </a:t>
            </a:r>
            <a:r>
              <a:rPr lang="zh-CN" altLang="zh-CN" dirty="0"/>
              <a:t>绘制圆 </a:t>
            </a:r>
            <a:endParaRPr lang="zh-CN" altLang="en-US" dirty="0"/>
          </a:p>
        </p:txBody>
      </p:sp>
      <p:sp>
        <p:nvSpPr>
          <p:cNvPr id="9" name="矩形 8"/>
          <p:cNvSpPr/>
          <p:nvPr/>
        </p:nvSpPr>
        <p:spPr>
          <a:xfrm>
            <a:off x="3846819" y="5650881"/>
            <a:ext cx="2130711" cy="369332"/>
          </a:xfrm>
          <a:prstGeom prst="rect">
            <a:avLst/>
          </a:prstGeom>
        </p:spPr>
        <p:txBody>
          <a:bodyPr wrap="none">
            <a:spAutoFit/>
          </a:bodyPr>
          <a:lstStyle/>
          <a:p>
            <a:r>
              <a:rPr lang="zh-CN" altLang="zh-CN" dirty="0"/>
              <a:t>图</a:t>
            </a:r>
            <a:r>
              <a:rPr lang="en-US" altLang="zh-CN" dirty="0"/>
              <a:t>5-59  </a:t>
            </a:r>
            <a:r>
              <a:rPr lang="zh-CN" altLang="zh-CN" dirty="0"/>
              <a:t>偏移处理 </a:t>
            </a:r>
            <a:endParaRPr lang="zh-CN" altLang="en-US" dirty="0"/>
          </a:p>
        </p:txBody>
      </p:sp>
      <p:sp>
        <p:nvSpPr>
          <p:cNvPr id="10" name="矩形 9"/>
          <p:cNvSpPr/>
          <p:nvPr/>
        </p:nvSpPr>
        <p:spPr>
          <a:xfrm>
            <a:off x="6121702" y="5576850"/>
            <a:ext cx="2056973" cy="369332"/>
          </a:xfrm>
          <a:prstGeom prst="rect">
            <a:avLst/>
          </a:prstGeom>
        </p:spPr>
        <p:txBody>
          <a:bodyPr wrap="none">
            <a:spAutoFit/>
          </a:bodyPr>
          <a:lstStyle/>
          <a:p>
            <a:r>
              <a:rPr lang="zh-CN" altLang="zh-CN" dirty="0"/>
              <a:t>图</a:t>
            </a:r>
            <a:r>
              <a:rPr lang="en-US" altLang="zh-CN" dirty="0"/>
              <a:t>5-60  </a:t>
            </a:r>
            <a:r>
              <a:rPr lang="zh-CN" altLang="zh-CN" dirty="0"/>
              <a:t>修剪处理</a:t>
            </a:r>
            <a:endParaRPr lang="zh-CN" altLang="en-US" dirty="0"/>
          </a:p>
        </p:txBody>
      </p:sp>
    </p:spTree>
    <p:extLst>
      <p:ext uri="{BB962C8B-B14F-4D97-AF65-F5344CB8AC3E}">
        <p14:creationId xmlns:p14="http://schemas.microsoft.com/office/powerpoint/2010/main" xmlns="" val="3370785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8</a:t>
            </a:r>
            <a:r>
              <a:rPr lang="zh-CN" altLang="zh-CN" dirty="0"/>
              <a:t>．单击“绘图”菜单中的“圆”→“相切、相切、相切”命令，分别捕捉半径为</a:t>
            </a:r>
            <a:r>
              <a:rPr lang="en-US" altLang="zh-CN" dirty="0"/>
              <a:t>42mm</a:t>
            </a:r>
            <a:r>
              <a:rPr lang="zh-CN" altLang="zh-CN" dirty="0"/>
              <a:t>、</a:t>
            </a:r>
            <a:r>
              <a:rPr lang="en-US" altLang="zh-CN" dirty="0"/>
              <a:t>80mm</a:t>
            </a:r>
            <a:r>
              <a:rPr lang="zh-CN" altLang="zh-CN" dirty="0"/>
              <a:t>、</a:t>
            </a:r>
            <a:r>
              <a:rPr lang="en-US" altLang="zh-CN" dirty="0"/>
              <a:t>96mm</a:t>
            </a:r>
            <a:r>
              <a:rPr lang="zh-CN" altLang="zh-CN" dirty="0"/>
              <a:t>的三个圆上的切点绘制圆，结果如图</a:t>
            </a:r>
            <a:r>
              <a:rPr lang="en-US" altLang="zh-CN" dirty="0"/>
              <a:t>5-62</a:t>
            </a:r>
            <a:r>
              <a:rPr lang="zh-CN" altLang="zh-CN" dirty="0"/>
              <a:t>所示。</a:t>
            </a:r>
          </a:p>
          <a:p>
            <a:r>
              <a:rPr lang="en-US" altLang="zh-CN" dirty="0"/>
              <a:t>9</a:t>
            </a:r>
            <a:r>
              <a:rPr lang="zh-CN" altLang="zh-CN" dirty="0"/>
              <a:t>．修剪处理。单击“修改”工具栏中的“修剪”按钮</a:t>
            </a:r>
            <a:r>
              <a:rPr lang="en-US" altLang="zh-CN" dirty="0"/>
              <a:t> </a:t>
            </a:r>
            <a:r>
              <a:rPr lang="zh-CN" altLang="zh-CN" dirty="0"/>
              <a:t>，将多余线段进行修剪，结果如图</a:t>
            </a:r>
            <a:r>
              <a:rPr lang="en-US" altLang="zh-CN" dirty="0"/>
              <a:t>5-63</a:t>
            </a:r>
            <a:r>
              <a:rPr lang="zh-CN" altLang="zh-CN" dirty="0"/>
              <a:t>所示</a:t>
            </a:r>
            <a:r>
              <a:rPr lang="zh-CN" altLang="zh-CN" dirty="0" smtClean="0"/>
              <a:t>。</a:t>
            </a:r>
            <a:endParaRPr lang="en-US" altLang="zh-CN" dirty="0" smtClean="0"/>
          </a:p>
          <a:p>
            <a:r>
              <a:rPr lang="en-US" altLang="zh-CN" dirty="0"/>
              <a:t>10</a:t>
            </a:r>
            <a:r>
              <a:rPr lang="zh-CN" altLang="zh-CN" dirty="0"/>
              <a:t>．单击“修改”工具栏中的“删除”按钮</a:t>
            </a:r>
            <a:r>
              <a:rPr lang="en-US" altLang="zh-CN" dirty="0"/>
              <a:t> </a:t>
            </a:r>
            <a:r>
              <a:rPr lang="zh-CN" altLang="zh-CN" dirty="0"/>
              <a:t>，删除多余线段</a:t>
            </a:r>
            <a:r>
              <a:rPr lang="en-US" altLang="zh-CN" dirty="0"/>
              <a:t>,</a:t>
            </a:r>
            <a:r>
              <a:rPr lang="zh-CN" altLang="zh-CN" dirty="0"/>
              <a:t>结果如图</a:t>
            </a:r>
            <a:r>
              <a:rPr lang="en-US" altLang="zh-CN" dirty="0"/>
              <a:t>5-55</a:t>
            </a:r>
            <a:r>
              <a:rPr lang="zh-CN" altLang="zh-CN" dirty="0"/>
              <a:t>所示。</a:t>
            </a:r>
          </a:p>
          <a:p>
            <a:endParaRPr lang="zh-CN" altLang="zh-CN" dirty="0"/>
          </a:p>
          <a:p>
            <a:endParaRPr lang="zh-CN" altLang="en-US" dirty="0"/>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028383" y="2780927"/>
            <a:ext cx="241411" cy="216000"/>
          </a:xfrm>
          <a:prstGeom prst="rect">
            <a:avLst/>
          </a:prstGeom>
          <a:noFill/>
          <a:extLst>
            <a:ext uri="{909E8E84-426E-40DD-AFC4-6F175D3DCCD1}">
              <a14:hiddenFill xmlns:a14="http://schemas.microsoft.com/office/drawing/2010/main" xmlns="">
                <a:solidFill>
                  <a:srgbClr val="FFFFFF"/>
                </a:solidFill>
              </a14:hiddenFill>
            </a:ext>
          </a:extLst>
        </p:spPr>
      </p:pic>
      <p:pic>
        <p:nvPicPr>
          <p:cNvPr id="35845" name="Picture 5" descr="例16-7"/>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824956" y="4303053"/>
            <a:ext cx="1679120" cy="1803499"/>
          </a:xfrm>
          <a:prstGeom prst="rect">
            <a:avLst/>
          </a:prstGeom>
          <a:noFill/>
          <a:extLst>
            <a:ext uri="{909E8E84-426E-40DD-AFC4-6F175D3DCCD1}">
              <a14:hiddenFill xmlns:a14="http://schemas.microsoft.com/office/drawing/2010/main" xmlns="">
                <a:solidFill>
                  <a:srgbClr val="FFFFFF"/>
                </a:solidFill>
              </a14:hiddenFill>
            </a:ext>
          </a:extLst>
        </p:spPr>
      </p:pic>
      <p:pic>
        <p:nvPicPr>
          <p:cNvPr id="35844" name="Picture 4" descr="例16-8"/>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716016" y="4316023"/>
            <a:ext cx="1632478" cy="1694668"/>
          </a:xfrm>
          <a:prstGeom prst="rect">
            <a:avLst/>
          </a:prstGeom>
          <a:noFill/>
          <a:extLst>
            <a:ext uri="{909E8E84-426E-40DD-AFC4-6F175D3DCCD1}">
              <a14:hiddenFill xmlns:a14="http://schemas.microsoft.com/office/drawing/2010/main" xmlns="">
                <a:solidFill>
                  <a:srgbClr val="FFFFFF"/>
                </a:solidFill>
              </a14:hiddenFill>
            </a:ext>
          </a:extLst>
        </p:spPr>
      </p:pic>
      <p:pic>
        <p:nvPicPr>
          <p:cNvPr id="35843" name="Picture 3" descr="例16-9"/>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948264" y="4549234"/>
            <a:ext cx="1321530" cy="1461457"/>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7"/>
          <p:cNvSpPr>
            <a:spLocks noChangeArrowheads="1"/>
          </p:cNvSpPr>
          <p:nvPr/>
        </p:nvSpPr>
        <p:spPr bwMode="auto">
          <a:xfrm>
            <a:off x="0" y="16129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6" name="Rectangle 8"/>
          <p:cNvSpPr>
            <a:spLocks noChangeArrowheads="1"/>
          </p:cNvSpPr>
          <p:nvPr/>
        </p:nvSpPr>
        <p:spPr bwMode="auto">
          <a:xfrm>
            <a:off x="0" y="26511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7" name="矩形 6"/>
          <p:cNvSpPr/>
          <p:nvPr/>
        </p:nvSpPr>
        <p:spPr>
          <a:xfrm>
            <a:off x="2534496" y="6010691"/>
            <a:ext cx="6285975" cy="369332"/>
          </a:xfrm>
          <a:prstGeom prst="rect">
            <a:avLst/>
          </a:prstGeom>
        </p:spPr>
        <p:txBody>
          <a:bodyPr wrap="square">
            <a:spAutoFit/>
          </a:bodyPr>
          <a:lstStyle/>
          <a:p>
            <a:r>
              <a:rPr lang="zh-CN" altLang="zh-CN" dirty="0"/>
              <a:t> 图</a:t>
            </a:r>
            <a:r>
              <a:rPr lang="en-US" altLang="zh-CN" dirty="0"/>
              <a:t>5-61  </a:t>
            </a:r>
            <a:r>
              <a:rPr lang="zh-CN" altLang="zh-CN" dirty="0"/>
              <a:t>圆角处理</a:t>
            </a:r>
            <a:r>
              <a:rPr lang="en-US" altLang="zh-CN" dirty="0"/>
              <a:t>   </a:t>
            </a:r>
            <a:r>
              <a:rPr lang="zh-CN" altLang="zh-CN" dirty="0" smtClean="0"/>
              <a:t>图</a:t>
            </a:r>
            <a:r>
              <a:rPr lang="en-US" altLang="zh-CN" dirty="0"/>
              <a:t>5-62  </a:t>
            </a:r>
            <a:r>
              <a:rPr lang="zh-CN" altLang="zh-CN" dirty="0"/>
              <a:t>绘制</a:t>
            </a:r>
            <a:r>
              <a:rPr lang="zh-CN" altLang="zh-CN" dirty="0" smtClean="0"/>
              <a:t>圆</a:t>
            </a:r>
            <a:r>
              <a:rPr lang="en-US" altLang="zh-CN" dirty="0" smtClean="0"/>
              <a:t>   </a:t>
            </a:r>
            <a:r>
              <a:rPr lang="zh-CN" altLang="zh-CN" dirty="0"/>
              <a:t>图</a:t>
            </a:r>
            <a:r>
              <a:rPr lang="en-US" altLang="zh-CN" dirty="0"/>
              <a:t>5-63  </a:t>
            </a:r>
            <a:r>
              <a:rPr lang="zh-CN" altLang="zh-CN" dirty="0"/>
              <a:t>修剪处理</a:t>
            </a:r>
          </a:p>
        </p:txBody>
      </p:sp>
    </p:spTree>
    <p:extLst>
      <p:ext uri="{BB962C8B-B14F-4D97-AF65-F5344CB8AC3E}">
        <p14:creationId xmlns:p14="http://schemas.microsoft.com/office/powerpoint/2010/main" xmlns="" val="3098094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倒角是指用斜线连接两个不平行的线型对象，斜线可以连接直线段、双向无限长线、射线和多义线。</a:t>
            </a:r>
          </a:p>
          <a:p>
            <a:r>
              <a:rPr lang="en-US" altLang="zh-CN" dirty="0"/>
              <a:t>AutoCAD</a:t>
            </a:r>
            <a:r>
              <a:rPr lang="zh-CN" altLang="zh-CN" dirty="0"/>
              <a:t>采用两种方法确定连接两个线型对象的斜线：指定斜线距离和指定斜线角度。下面分别介绍这两种方法。</a:t>
            </a:r>
          </a:p>
          <a:p>
            <a:r>
              <a:rPr lang="zh-CN" altLang="zh-CN" dirty="0"/>
              <a:t>（</a:t>
            </a:r>
            <a:r>
              <a:rPr lang="en-US" altLang="zh-CN" dirty="0"/>
              <a:t>1</a:t>
            </a:r>
            <a:r>
              <a:rPr lang="zh-CN" altLang="zh-CN" dirty="0"/>
              <a:t>）指定斜线</a:t>
            </a:r>
            <a:r>
              <a:rPr lang="zh-CN" altLang="zh-CN" dirty="0" smtClean="0"/>
              <a:t>距离</a:t>
            </a:r>
            <a:endParaRPr lang="zh-CN" altLang="zh-CN" dirty="0"/>
          </a:p>
          <a:p>
            <a:r>
              <a:rPr lang="zh-CN" altLang="zh-CN" dirty="0"/>
              <a:t>（</a:t>
            </a:r>
            <a:r>
              <a:rPr lang="en-US" altLang="zh-CN" dirty="0"/>
              <a:t>2</a:t>
            </a:r>
            <a:r>
              <a:rPr lang="zh-CN" altLang="zh-CN" dirty="0"/>
              <a:t>）指定斜线角度和一个斜距离连接选择的</a:t>
            </a:r>
            <a:r>
              <a:rPr lang="zh-CN" altLang="zh-CN" dirty="0" smtClean="0"/>
              <a:t>对象</a:t>
            </a:r>
            <a:endParaRPr lang="zh-CN" altLang="en-US" dirty="0"/>
          </a:p>
        </p:txBody>
      </p:sp>
      <p:sp>
        <p:nvSpPr>
          <p:cNvPr id="3" name="标题 2"/>
          <p:cNvSpPr>
            <a:spLocks noGrp="1"/>
          </p:cNvSpPr>
          <p:nvPr>
            <p:ph type="title"/>
          </p:nvPr>
        </p:nvSpPr>
        <p:spPr/>
        <p:txBody>
          <a:bodyPr/>
          <a:lstStyle/>
          <a:p>
            <a:r>
              <a:rPr lang="en-US" altLang="zh-CN" dirty="0">
                <a:effectLst/>
              </a:rPr>
              <a:t>5.4.7  </a:t>
            </a:r>
            <a:r>
              <a:rPr lang="zh-CN" altLang="zh-CN" dirty="0">
                <a:effectLst/>
              </a:rPr>
              <a:t>倒角命令</a:t>
            </a:r>
            <a:br>
              <a:rPr lang="zh-CN" altLang="zh-CN" dirty="0">
                <a:effectLst/>
              </a:rPr>
            </a:br>
            <a:endParaRPr lang="zh-CN" altLang="en-US" dirty="0"/>
          </a:p>
        </p:txBody>
      </p:sp>
      <p:pic>
        <p:nvPicPr>
          <p:cNvPr id="36866" name="Picture 2" descr="斜线距离"/>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19871" y="4161195"/>
            <a:ext cx="2142555" cy="1785463"/>
          </a:xfrm>
          <a:prstGeom prst="rect">
            <a:avLst/>
          </a:prstGeom>
          <a:noFill/>
          <a:extLst>
            <a:ext uri="{909E8E84-426E-40DD-AFC4-6F175D3DCCD1}">
              <a14:hiddenFill xmlns:a14="http://schemas.microsoft.com/office/drawing/2010/main" xmlns="">
                <a:solidFill>
                  <a:srgbClr val="FFFFFF"/>
                </a:solidFill>
              </a14:hiddenFill>
            </a:ext>
          </a:extLst>
        </p:spPr>
      </p:pic>
      <p:pic>
        <p:nvPicPr>
          <p:cNvPr id="36865" name="Picture 1" descr="斜线距离与夹角"/>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957836" y="4178200"/>
            <a:ext cx="2142555" cy="176845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4"/>
          <p:cNvSpPr>
            <a:spLocks noChangeArrowheads="1"/>
          </p:cNvSpPr>
          <p:nvPr/>
        </p:nvSpPr>
        <p:spPr bwMode="auto">
          <a:xfrm>
            <a:off x="0" y="15716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6" name="矩形 5"/>
          <p:cNvSpPr/>
          <p:nvPr/>
        </p:nvSpPr>
        <p:spPr>
          <a:xfrm>
            <a:off x="3453034" y="5946658"/>
            <a:ext cx="5511454" cy="369332"/>
          </a:xfrm>
          <a:prstGeom prst="rect">
            <a:avLst/>
          </a:prstGeom>
        </p:spPr>
        <p:txBody>
          <a:bodyPr wrap="square">
            <a:spAutoFit/>
          </a:bodyPr>
          <a:lstStyle/>
          <a:p>
            <a:r>
              <a:rPr lang="zh-CN" altLang="zh-CN" dirty="0"/>
              <a:t> 图</a:t>
            </a:r>
            <a:r>
              <a:rPr lang="en-US" altLang="zh-CN" dirty="0"/>
              <a:t>5-64  </a:t>
            </a:r>
            <a:r>
              <a:rPr lang="zh-CN" altLang="zh-CN" dirty="0"/>
              <a:t>斜线</a:t>
            </a:r>
            <a:r>
              <a:rPr lang="zh-CN" altLang="zh-CN" dirty="0" smtClean="0"/>
              <a:t>距离</a:t>
            </a:r>
            <a:r>
              <a:rPr lang="en-US" altLang="zh-CN" dirty="0" smtClean="0"/>
              <a:t>       </a:t>
            </a:r>
            <a:r>
              <a:rPr lang="zh-CN" altLang="zh-CN" dirty="0"/>
              <a:t>图</a:t>
            </a:r>
            <a:r>
              <a:rPr lang="en-US" altLang="zh-CN" dirty="0"/>
              <a:t>5-65  </a:t>
            </a:r>
            <a:r>
              <a:rPr lang="zh-CN" altLang="zh-CN" dirty="0"/>
              <a:t>斜线距离与夹角</a:t>
            </a:r>
          </a:p>
        </p:txBody>
      </p:sp>
    </p:spTree>
    <p:extLst>
      <p:ext uri="{BB962C8B-B14F-4D97-AF65-F5344CB8AC3E}">
        <p14:creationId xmlns:p14="http://schemas.microsoft.com/office/powerpoint/2010/main" xmlns="" val="898814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412776"/>
            <a:ext cx="8640960" cy="4525963"/>
          </a:xfrm>
        </p:spPr>
        <p:txBody>
          <a:bodyPr>
            <a:normAutofit fontScale="92500" lnSpcReduction="10000"/>
          </a:bodyPr>
          <a:lstStyle/>
          <a:p>
            <a:r>
              <a:rPr lang="en-US" altLang="zh-CN" b="1" dirty="0"/>
              <a:t>1</a:t>
            </a:r>
            <a:r>
              <a:rPr lang="zh-CN" altLang="zh-CN" b="1" dirty="0"/>
              <a:t>．执行</a:t>
            </a:r>
            <a:r>
              <a:rPr lang="zh-CN" altLang="zh-CN" b="1" dirty="0" smtClean="0"/>
              <a:t>方式</a:t>
            </a:r>
            <a:endParaRPr lang="en-US" altLang="zh-CN" b="1" dirty="0" smtClean="0"/>
          </a:p>
          <a:p>
            <a:r>
              <a:rPr lang="zh-CN" altLang="zh-CN" dirty="0"/>
              <a:t>命令行：</a:t>
            </a:r>
            <a:r>
              <a:rPr lang="en-US" altLang="zh-CN" dirty="0"/>
              <a:t>CHAMFER</a:t>
            </a:r>
            <a:endParaRPr lang="zh-CN" altLang="zh-CN" dirty="0"/>
          </a:p>
          <a:p>
            <a:r>
              <a:rPr lang="zh-CN" altLang="zh-CN" dirty="0"/>
              <a:t>菜单：修改</a:t>
            </a:r>
            <a:r>
              <a:rPr lang="en-US" altLang="zh-CN" dirty="0"/>
              <a:t>→</a:t>
            </a:r>
            <a:r>
              <a:rPr lang="zh-CN" altLang="zh-CN" dirty="0"/>
              <a:t>倒角</a:t>
            </a:r>
          </a:p>
          <a:p>
            <a:r>
              <a:rPr lang="zh-CN" altLang="zh-CN" dirty="0"/>
              <a:t>工具栏：修改</a:t>
            </a:r>
            <a:r>
              <a:rPr lang="en-US" altLang="zh-CN" dirty="0"/>
              <a:t>→</a:t>
            </a:r>
            <a:r>
              <a:rPr lang="zh-CN" altLang="zh-CN" dirty="0" smtClean="0"/>
              <a:t>倒角</a:t>
            </a:r>
            <a:endParaRPr lang="en-US" altLang="zh-CN" dirty="0" smtClean="0"/>
          </a:p>
          <a:p>
            <a:r>
              <a:rPr lang="en-US" altLang="zh-CN" b="1" dirty="0"/>
              <a:t>2</a:t>
            </a:r>
            <a:r>
              <a:rPr lang="zh-CN" altLang="zh-CN" b="1" dirty="0"/>
              <a:t>．操作</a:t>
            </a:r>
            <a:r>
              <a:rPr lang="zh-CN" altLang="zh-CN" b="1" dirty="0" smtClean="0"/>
              <a:t>格式</a:t>
            </a:r>
            <a:r>
              <a:rPr lang="en-US" altLang="zh-CN" dirty="0"/>
              <a:t> </a:t>
            </a:r>
            <a:endParaRPr lang="zh-CN" altLang="zh-CN" dirty="0"/>
          </a:p>
          <a:p>
            <a:r>
              <a:rPr lang="zh-CN" altLang="zh-CN" dirty="0"/>
              <a:t>命令：</a:t>
            </a:r>
            <a:r>
              <a:rPr lang="en-US" altLang="zh-CN" dirty="0"/>
              <a:t>CHAMFER</a:t>
            </a:r>
            <a:r>
              <a:rPr lang="zh-CN" altLang="zh-CN" dirty="0"/>
              <a:t>↙</a:t>
            </a:r>
          </a:p>
          <a:p>
            <a:r>
              <a:rPr lang="en-US" altLang="zh-CN" dirty="0"/>
              <a:t>(</a:t>
            </a:r>
            <a:r>
              <a:rPr lang="zh-CN" altLang="zh-CN" dirty="0"/>
              <a:t>“不修剪”模式</a:t>
            </a:r>
            <a:r>
              <a:rPr lang="en-US" altLang="zh-CN" dirty="0"/>
              <a:t>) </a:t>
            </a:r>
            <a:r>
              <a:rPr lang="zh-CN" altLang="zh-CN" dirty="0"/>
              <a:t>当前倒角距离</a:t>
            </a:r>
            <a:r>
              <a:rPr lang="en-US" altLang="zh-CN" dirty="0"/>
              <a:t>1 = 0.0000</a:t>
            </a:r>
            <a:r>
              <a:rPr lang="zh-CN" altLang="zh-CN" dirty="0"/>
              <a:t>，距离</a:t>
            </a:r>
            <a:r>
              <a:rPr lang="en-US" altLang="zh-CN" dirty="0"/>
              <a:t>2 = 0.0000</a:t>
            </a:r>
            <a:endParaRPr lang="zh-CN" altLang="zh-CN" dirty="0"/>
          </a:p>
          <a:p>
            <a:r>
              <a:rPr lang="zh-CN" altLang="zh-CN" dirty="0"/>
              <a:t>选择第一条直线或</a:t>
            </a:r>
            <a:r>
              <a:rPr lang="en-US" altLang="zh-CN" dirty="0"/>
              <a:t>[</a:t>
            </a:r>
            <a:r>
              <a:rPr lang="zh-CN" altLang="zh-CN" dirty="0"/>
              <a:t>放弃</a:t>
            </a:r>
            <a:r>
              <a:rPr lang="en-US" altLang="zh-CN" dirty="0"/>
              <a:t>(U)/</a:t>
            </a:r>
            <a:r>
              <a:rPr lang="zh-CN" altLang="zh-CN" dirty="0"/>
              <a:t>多段线</a:t>
            </a:r>
            <a:r>
              <a:rPr lang="en-US" altLang="zh-CN" dirty="0"/>
              <a:t>(P)/</a:t>
            </a:r>
            <a:r>
              <a:rPr lang="zh-CN" altLang="zh-CN" dirty="0"/>
              <a:t>距离</a:t>
            </a:r>
            <a:r>
              <a:rPr lang="en-US" altLang="zh-CN" dirty="0"/>
              <a:t>(D)/</a:t>
            </a:r>
            <a:r>
              <a:rPr lang="zh-CN" altLang="zh-CN" dirty="0"/>
              <a:t>角度</a:t>
            </a:r>
            <a:r>
              <a:rPr lang="en-US" altLang="zh-CN" dirty="0"/>
              <a:t>(A)/</a:t>
            </a:r>
            <a:r>
              <a:rPr lang="zh-CN" altLang="zh-CN" dirty="0"/>
              <a:t>修剪</a:t>
            </a:r>
            <a:r>
              <a:rPr lang="en-US" altLang="zh-CN" dirty="0"/>
              <a:t>(T)/</a:t>
            </a:r>
            <a:r>
              <a:rPr lang="zh-CN" altLang="zh-CN" dirty="0"/>
              <a:t>方式</a:t>
            </a:r>
            <a:r>
              <a:rPr lang="en-US" altLang="zh-CN" dirty="0"/>
              <a:t>(E)/</a:t>
            </a:r>
            <a:r>
              <a:rPr lang="zh-CN" altLang="zh-CN" dirty="0"/>
              <a:t>多个</a:t>
            </a:r>
            <a:r>
              <a:rPr lang="en-US" altLang="zh-CN" dirty="0"/>
              <a:t>(M)]</a:t>
            </a:r>
            <a:r>
              <a:rPr lang="zh-CN" altLang="zh-CN" dirty="0"/>
              <a:t>：</a:t>
            </a:r>
            <a:r>
              <a:rPr lang="en-US" altLang="zh-CN" dirty="0"/>
              <a:t>(</a:t>
            </a:r>
            <a:r>
              <a:rPr lang="zh-CN" altLang="zh-CN" dirty="0"/>
              <a:t>选择第一条直线或别的选项</a:t>
            </a:r>
            <a:r>
              <a:rPr lang="en-US" altLang="zh-CN" dirty="0"/>
              <a:t>)</a:t>
            </a:r>
            <a:endParaRPr lang="zh-CN" altLang="zh-CN" dirty="0"/>
          </a:p>
          <a:p>
            <a:r>
              <a:rPr lang="zh-CN" altLang="zh-CN" dirty="0"/>
              <a:t>选择第二条直线，或按住</a:t>
            </a:r>
            <a:r>
              <a:rPr lang="en-US" altLang="zh-CN" dirty="0"/>
              <a:t>Shift</a:t>
            </a:r>
            <a:r>
              <a:rPr lang="zh-CN" altLang="zh-CN" dirty="0"/>
              <a:t>键选择直线以应用角点或</a:t>
            </a:r>
            <a:r>
              <a:rPr lang="en-US" altLang="zh-CN" dirty="0"/>
              <a:t>[</a:t>
            </a:r>
            <a:r>
              <a:rPr lang="zh-CN" altLang="zh-CN" dirty="0"/>
              <a:t>距离</a:t>
            </a:r>
            <a:r>
              <a:rPr lang="en-US" altLang="zh-CN" dirty="0"/>
              <a:t>(D)/</a:t>
            </a:r>
            <a:r>
              <a:rPr lang="zh-CN" altLang="zh-CN" dirty="0"/>
              <a:t>角度</a:t>
            </a:r>
            <a:r>
              <a:rPr lang="en-US" altLang="zh-CN" dirty="0"/>
              <a:t>(A)/</a:t>
            </a:r>
            <a:r>
              <a:rPr lang="zh-CN" altLang="zh-CN" dirty="0"/>
              <a:t>方法</a:t>
            </a:r>
            <a:r>
              <a:rPr lang="en-US" altLang="zh-CN" dirty="0"/>
              <a:t>(M)]</a:t>
            </a:r>
            <a:r>
              <a:rPr lang="zh-CN" altLang="zh-CN" dirty="0"/>
              <a:t>：（选择第二条直线）</a:t>
            </a:r>
          </a:p>
          <a:p>
            <a:pPr marL="109728" indent="0">
              <a:buNone/>
            </a:pPr>
            <a:r>
              <a:rPr lang="en-US" altLang="zh-CN" dirty="0" smtClean="0"/>
              <a:t> </a:t>
            </a:r>
            <a:endParaRPr lang="zh-CN" altLang="zh-CN" dirty="0"/>
          </a:p>
          <a:p>
            <a:endParaRPr lang="zh-CN" altLang="zh-CN" b="1" dirty="0"/>
          </a:p>
          <a:p>
            <a:endParaRPr lang="zh-CN" altLang="en-US" dirty="0"/>
          </a:p>
        </p:txBody>
      </p:sp>
      <p:pic>
        <p:nvPicPr>
          <p:cNvPr id="3789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2424" y="2528936"/>
            <a:ext cx="177882" cy="216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17783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b="1" dirty="0"/>
              <a:t>3</a:t>
            </a:r>
            <a:r>
              <a:rPr lang="zh-CN" altLang="zh-CN" b="1" dirty="0"/>
              <a:t>．选项</a:t>
            </a:r>
            <a:r>
              <a:rPr lang="zh-CN" altLang="zh-CN" b="1" dirty="0" smtClean="0"/>
              <a:t>说明</a:t>
            </a:r>
            <a:endParaRPr lang="en-US" altLang="zh-CN" b="1" dirty="0" smtClean="0"/>
          </a:p>
          <a:p>
            <a:r>
              <a:rPr lang="zh-CN" altLang="zh-CN" dirty="0"/>
              <a:t>（</a:t>
            </a:r>
            <a:r>
              <a:rPr lang="en-US" altLang="zh-CN" dirty="0"/>
              <a:t>1</a:t>
            </a:r>
            <a:r>
              <a:rPr lang="zh-CN" altLang="zh-CN" dirty="0"/>
              <a:t>）多段线（</a:t>
            </a:r>
            <a:r>
              <a:rPr lang="en-US" altLang="zh-CN" dirty="0"/>
              <a:t>P</a:t>
            </a:r>
            <a:r>
              <a:rPr lang="zh-CN" altLang="zh-CN" dirty="0" smtClean="0"/>
              <a:t>）</a:t>
            </a:r>
            <a:endParaRPr lang="en-US" altLang="zh-CN" dirty="0" smtClean="0"/>
          </a:p>
          <a:p>
            <a:r>
              <a:rPr lang="zh-CN" altLang="zh-CN" dirty="0"/>
              <a:t>（</a:t>
            </a:r>
            <a:r>
              <a:rPr lang="en-US" altLang="zh-CN" dirty="0"/>
              <a:t>2</a:t>
            </a:r>
            <a:r>
              <a:rPr lang="zh-CN" altLang="zh-CN" dirty="0"/>
              <a:t>）距离</a:t>
            </a:r>
            <a:r>
              <a:rPr lang="en-US" altLang="zh-CN" dirty="0"/>
              <a:t>(D</a:t>
            </a:r>
            <a:r>
              <a:rPr lang="en-US" altLang="zh-CN" dirty="0" smtClean="0"/>
              <a:t>)</a:t>
            </a:r>
          </a:p>
          <a:p>
            <a:r>
              <a:rPr lang="zh-CN" altLang="zh-CN" dirty="0"/>
              <a:t>（</a:t>
            </a:r>
            <a:r>
              <a:rPr lang="en-US" altLang="zh-CN" dirty="0"/>
              <a:t>3</a:t>
            </a:r>
            <a:r>
              <a:rPr lang="zh-CN" altLang="zh-CN" dirty="0"/>
              <a:t>）角度</a:t>
            </a:r>
            <a:r>
              <a:rPr lang="en-US" altLang="zh-CN" dirty="0"/>
              <a:t>(A</a:t>
            </a:r>
            <a:r>
              <a:rPr lang="en-US" altLang="zh-CN" dirty="0" smtClean="0"/>
              <a:t>)</a:t>
            </a:r>
          </a:p>
          <a:p>
            <a:r>
              <a:rPr lang="zh-CN" altLang="zh-CN" dirty="0"/>
              <a:t>（</a:t>
            </a:r>
            <a:r>
              <a:rPr lang="en-US" altLang="zh-CN" dirty="0"/>
              <a:t>4</a:t>
            </a:r>
            <a:r>
              <a:rPr lang="zh-CN" altLang="zh-CN" dirty="0"/>
              <a:t>）修剪</a:t>
            </a:r>
            <a:r>
              <a:rPr lang="en-US" altLang="zh-CN" dirty="0"/>
              <a:t>(T</a:t>
            </a:r>
            <a:r>
              <a:rPr lang="en-US" altLang="zh-CN" dirty="0" smtClean="0"/>
              <a:t>)</a:t>
            </a:r>
          </a:p>
          <a:p>
            <a:r>
              <a:rPr lang="zh-CN" altLang="zh-CN" dirty="0"/>
              <a:t>（</a:t>
            </a:r>
            <a:r>
              <a:rPr lang="en-US" altLang="zh-CN" dirty="0"/>
              <a:t>5</a:t>
            </a:r>
            <a:r>
              <a:rPr lang="zh-CN" altLang="zh-CN" dirty="0"/>
              <a:t>）方式</a:t>
            </a:r>
            <a:r>
              <a:rPr lang="en-US" altLang="zh-CN" dirty="0"/>
              <a:t>(E</a:t>
            </a:r>
            <a:r>
              <a:rPr lang="en-US" altLang="zh-CN" dirty="0" smtClean="0"/>
              <a:t>)</a:t>
            </a:r>
          </a:p>
          <a:p>
            <a:r>
              <a:rPr lang="zh-CN" altLang="zh-CN" dirty="0"/>
              <a:t>（</a:t>
            </a:r>
            <a:r>
              <a:rPr lang="en-US" altLang="zh-CN" dirty="0"/>
              <a:t>6</a:t>
            </a:r>
            <a:r>
              <a:rPr lang="zh-CN" altLang="zh-CN" dirty="0"/>
              <a:t>）多个</a:t>
            </a:r>
            <a:r>
              <a:rPr lang="en-US" altLang="zh-CN" dirty="0"/>
              <a:t>(M)</a:t>
            </a:r>
            <a:endParaRPr lang="zh-CN" altLang="zh-CN" b="1" dirty="0"/>
          </a:p>
          <a:p>
            <a:endParaRPr lang="zh-CN" altLang="en-US" dirty="0"/>
          </a:p>
        </p:txBody>
      </p:sp>
      <p:pic>
        <p:nvPicPr>
          <p:cNvPr id="38914" name="Picture 2" descr="3-35"/>
          <p:cNvPicPr>
            <a:picLocks noChangeAspect="1" noChangeArrowheads="1"/>
          </p:cNvPicPr>
          <p:nvPr/>
        </p:nvPicPr>
        <p:blipFill>
          <a:blip r:embed="rId2">
            <a:extLst>
              <a:ext uri="{28A0092B-C50C-407E-A947-70E740481C1C}">
                <a14:useLocalDpi xmlns:a14="http://schemas.microsoft.com/office/drawing/2010/main" xmlns="" val="0"/>
              </a:ext>
            </a:extLst>
          </a:blip>
          <a:srcRect t="12868" b="11528"/>
          <a:stretch>
            <a:fillRect/>
          </a:stretch>
        </p:blipFill>
        <p:spPr bwMode="auto">
          <a:xfrm>
            <a:off x="4067944" y="2204864"/>
            <a:ext cx="4160959" cy="1080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矩形 3"/>
          <p:cNvSpPr/>
          <p:nvPr/>
        </p:nvSpPr>
        <p:spPr>
          <a:xfrm>
            <a:off x="4553122" y="3273980"/>
            <a:ext cx="3082895" cy="369332"/>
          </a:xfrm>
          <a:prstGeom prst="rect">
            <a:avLst/>
          </a:prstGeom>
        </p:spPr>
        <p:txBody>
          <a:bodyPr wrap="none">
            <a:spAutoFit/>
          </a:bodyPr>
          <a:lstStyle/>
          <a:p>
            <a:r>
              <a:rPr lang="zh-CN" altLang="zh-CN" dirty="0"/>
              <a:t>选择多段线</a:t>
            </a:r>
            <a:r>
              <a:rPr lang="en-US" altLang="zh-CN" dirty="0"/>
              <a:t>        </a:t>
            </a:r>
            <a:r>
              <a:rPr lang="zh-CN" altLang="zh-CN" dirty="0"/>
              <a:t>倒斜角结果</a:t>
            </a:r>
          </a:p>
        </p:txBody>
      </p:sp>
      <p:sp>
        <p:nvSpPr>
          <p:cNvPr id="5" name="矩形 4"/>
          <p:cNvSpPr/>
          <p:nvPr/>
        </p:nvSpPr>
        <p:spPr>
          <a:xfrm>
            <a:off x="4719833" y="3658671"/>
            <a:ext cx="2749471" cy="369332"/>
          </a:xfrm>
          <a:prstGeom prst="rect">
            <a:avLst/>
          </a:prstGeom>
        </p:spPr>
        <p:txBody>
          <a:bodyPr wrap="none">
            <a:spAutoFit/>
          </a:bodyPr>
          <a:lstStyle/>
          <a:p>
            <a:r>
              <a:rPr lang="zh-CN" altLang="zh-CN" dirty="0"/>
              <a:t>图</a:t>
            </a:r>
            <a:r>
              <a:rPr lang="en-US" altLang="zh-CN" dirty="0"/>
              <a:t>5-66  </a:t>
            </a:r>
            <a:r>
              <a:rPr lang="zh-CN" altLang="zh-CN" dirty="0"/>
              <a:t>斜线连接多段线</a:t>
            </a:r>
          </a:p>
        </p:txBody>
      </p:sp>
    </p:spTree>
    <p:extLst>
      <p:ext uri="{BB962C8B-B14F-4D97-AF65-F5344CB8AC3E}">
        <p14:creationId xmlns:p14="http://schemas.microsoft.com/office/powerpoint/2010/main" xmlns="" val="2747738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46856" y="1100304"/>
            <a:ext cx="8229600" cy="5380310"/>
          </a:xfrm>
        </p:spPr>
        <p:txBody>
          <a:bodyPr>
            <a:normAutofit/>
          </a:bodyPr>
          <a:lstStyle/>
          <a:p>
            <a:r>
              <a:rPr lang="zh-CN" altLang="zh-CN" dirty="0"/>
              <a:t>绘制如图</a:t>
            </a:r>
            <a:r>
              <a:rPr lang="en-US" altLang="zh-CN" dirty="0"/>
              <a:t>5-67</a:t>
            </a:r>
            <a:r>
              <a:rPr lang="zh-CN" altLang="zh-CN" dirty="0"/>
              <a:t>所示的</a:t>
            </a:r>
            <a:r>
              <a:rPr lang="en-US" altLang="zh-CN" dirty="0"/>
              <a:t>M10</a:t>
            </a:r>
            <a:r>
              <a:rPr lang="zh-CN" altLang="zh-CN" dirty="0"/>
              <a:t>螺母</a:t>
            </a:r>
            <a:r>
              <a:rPr lang="zh-CN" altLang="zh-CN" dirty="0" smtClean="0"/>
              <a:t>。</a:t>
            </a:r>
            <a:endParaRPr lang="en-US" altLang="zh-CN" dirty="0" smtClean="0"/>
          </a:p>
          <a:p>
            <a:r>
              <a:rPr lang="zh-CN" altLang="zh-CN" dirty="0"/>
              <a:t>操作步骤 </a:t>
            </a:r>
          </a:p>
          <a:p>
            <a:r>
              <a:rPr lang="en-US" altLang="zh-CN" dirty="0"/>
              <a:t>1</a:t>
            </a:r>
            <a:r>
              <a:rPr lang="zh-CN" altLang="zh-CN" dirty="0"/>
              <a:t>．单击“图层”工具栏中的“图层特性管理器”按钮</a:t>
            </a:r>
            <a:r>
              <a:rPr lang="en-US" altLang="zh-CN" dirty="0"/>
              <a:t> </a:t>
            </a:r>
            <a:r>
              <a:rPr lang="zh-CN" altLang="zh-CN" dirty="0"/>
              <a:t>，创建“</a:t>
            </a:r>
            <a:r>
              <a:rPr lang="en-US" altLang="zh-CN" dirty="0"/>
              <a:t>CSX</a:t>
            </a:r>
            <a:r>
              <a:rPr lang="zh-CN" altLang="zh-CN" dirty="0"/>
              <a:t>”图层、“</a:t>
            </a:r>
            <a:r>
              <a:rPr lang="en-US" altLang="zh-CN" dirty="0"/>
              <a:t>XSX</a:t>
            </a:r>
            <a:r>
              <a:rPr lang="zh-CN" altLang="zh-CN" dirty="0"/>
              <a:t>”图层及“</a:t>
            </a:r>
            <a:r>
              <a:rPr lang="en-US" altLang="zh-CN" dirty="0"/>
              <a:t>XDHX</a:t>
            </a:r>
            <a:r>
              <a:rPr lang="zh-CN" altLang="zh-CN" dirty="0"/>
              <a:t>”图层。其中“</a:t>
            </a:r>
            <a:r>
              <a:rPr lang="en-US" altLang="zh-CN" dirty="0"/>
              <a:t>CSX</a:t>
            </a:r>
            <a:r>
              <a:rPr lang="zh-CN" altLang="zh-CN" dirty="0"/>
              <a:t>”线型为实线，线宽为</a:t>
            </a:r>
            <a:r>
              <a:rPr lang="en-US" altLang="zh-CN" dirty="0"/>
              <a:t>0.30mm</a:t>
            </a:r>
            <a:r>
              <a:rPr lang="zh-CN" altLang="zh-CN" dirty="0"/>
              <a:t>，其余属性默认；“</a:t>
            </a:r>
            <a:r>
              <a:rPr lang="en-US" altLang="zh-CN" dirty="0"/>
              <a:t>XDHX</a:t>
            </a:r>
            <a:r>
              <a:rPr lang="zh-CN" altLang="zh-CN" dirty="0"/>
              <a:t>”线型为“</a:t>
            </a:r>
            <a:r>
              <a:rPr lang="en-US" altLang="zh-CN" dirty="0"/>
              <a:t>CENTER</a:t>
            </a:r>
            <a:r>
              <a:rPr lang="zh-CN" altLang="zh-CN" dirty="0"/>
              <a:t>”，线宽为</a:t>
            </a:r>
            <a:r>
              <a:rPr lang="en-US" altLang="zh-CN" dirty="0"/>
              <a:t>0.09mm</a:t>
            </a:r>
            <a:r>
              <a:rPr lang="zh-CN" altLang="zh-CN" dirty="0"/>
              <a:t>。 </a:t>
            </a:r>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smtClean="0"/>
          </a:p>
          <a:p>
            <a:endParaRPr lang="zh-CN" altLang="zh-CN" dirty="0"/>
          </a:p>
          <a:p>
            <a:endParaRPr lang="en-US" altLang="zh-CN" dirty="0" smtClean="0"/>
          </a:p>
          <a:p>
            <a:pPr marL="109728" indent="0">
              <a:buNone/>
            </a:pPr>
            <a:endParaRPr lang="zh-CN" altLang="zh-CN" dirty="0"/>
          </a:p>
          <a:p>
            <a:endParaRPr lang="zh-CN" altLang="en-US" dirty="0"/>
          </a:p>
        </p:txBody>
      </p:sp>
      <p:sp>
        <p:nvSpPr>
          <p:cNvPr id="3" name="标题 2"/>
          <p:cNvSpPr>
            <a:spLocks noGrp="1"/>
          </p:cNvSpPr>
          <p:nvPr>
            <p:ph type="title"/>
          </p:nvPr>
        </p:nvSpPr>
        <p:spPr/>
        <p:txBody>
          <a:bodyPr/>
          <a:lstStyle/>
          <a:p>
            <a:r>
              <a:rPr lang="en-US" altLang="zh-CN" dirty="0">
                <a:effectLst/>
              </a:rPr>
              <a:t>5.4.8  </a:t>
            </a:r>
            <a:r>
              <a:rPr lang="zh-CN" altLang="zh-CN" dirty="0">
                <a:effectLst/>
              </a:rPr>
              <a:t>实例—</a:t>
            </a:r>
            <a:r>
              <a:rPr lang="en-US" altLang="zh-CN" dirty="0">
                <a:effectLst/>
              </a:rPr>
              <a:t>M10</a:t>
            </a:r>
            <a:r>
              <a:rPr lang="zh-CN" altLang="zh-CN" dirty="0">
                <a:effectLst/>
              </a:rPr>
              <a:t>螺母</a:t>
            </a:r>
            <a:br>
              <a:rPr lang="zh-CN" altLang="zh-CN" dirty="0">
                <a:effectLst/>
              </a:rPr>
            </a:br>
            <a:endParaRPr lang="zh-CN" altLang="en-US" dirty="0"/>
          </a:p>
        </p:txBody>
      </p:sp>
      <p:sp>
        <p:nvSpPr>
          <p:cNvPr id="4"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7"/>
          <p:cNvSpPr>
            <a:spLocks noChangeArrowheads="1"/>
          </p:cNvSpPr>
          <p:nvPr/>
        </p:nvSpPr>
        <p:spPr bwMode="auto">
          <a:xfrm>
            <a:off x="0" y="12890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6" name="Rectangle 8"/>
          <p:cNvSpPr>
            <a:spLocks noChangeArrowheads="1"/>
          </p:cNvSpPr>
          <p:nvPr/>
        </p:nvSpPr>
        <p:spPr bwMode="auto">
          <a:xfrm>
            <a:off x="0" y="21463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grpSp>
        <p:nvGrpSpPr>
          <p:cNvPr id="11" name="组合 10"/>
          <p:cNvGrpSpPr/>
          <p:nvPr/>
        </p:nvGrpSpPr>
        <p:grpSpPr>
          <a:xfrm>
            <a:off x="177409" y="3429000"/>
            <a:ext cx="9110083" cy="2491851"/>
            <a:chOff x="91069" y="1235886"/>
            <a:chExt cx="9110083" cy="2491851"/>
          </a:xfrm>
        </p:grpSpPr>
        <p:pic>
          <p:nvPicPr>
            <p:cNvPr id="3993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22026" y="1468347"/>
              <a:ext cx="936104" cy="1587307"/>
            </a:xfrm>
            <a:prstGeom prst="rect">
              <a:avLst/>
            </a:prstGeom>
            <a:noFill/>
            <a:extLst>
              <a:ext uri="{909E8E84-426E-40DD-AFC4-6F175D3DCCD1}">
                <a14:hiddenFill xmlns:a14="http://schemas.microsoft.com/office/drawing/2010/main" xmlns="">
                  <a:solidFill>
                    <a:srgbClr val="FFFFFF"/>
                  </a:solidFill>
                </a14:hiddenFill>
              </a:ext>
            </a:extLst>
          </p:spPr>
        </p:pic>
        <p:pic>
          <p:nvPicPr>
            <p:cNvPr id="39941"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759933" y="1659083"/>
              <a:ext cx="1596043" cy="1258419"/>
            </a:xfrm>
            <a:prstGeom prst="rect">
              <a:avLst/>
            </a:prstGeom>
            <a:noFill/>
            <a:extLst>
              <a:ext uri="{909E8E84-426E-40DD-AFC4-6F175D3DCCD1}">
                <a14:hiddenFill xmlns:a14="http://schemas.microsoft.com/office/drawing/2010/main" xmlns="">
                  <a:solidFill>
                    <a:srgbClr val="FFFFFF"/>
                  </a:solidFill>
                </a14:hiddenFill>
              </a:ext>
            </a:extLst>
          </p:spPr>
        </p:pic>
        <p:pic>
          <p:nvPicPr>
            <p:cNvPr id="39940" name="Picture 4"/>
            <p:cNvPicPr>
              <a:picLocks noChangeAspect="1" noChangeArrowheads="1"/>
            </p:cNvPicPr>
            <p:nvPr/>
          </p:nvPicPr>
          <p:blipFill>
            <a:blip r:embed="rId4">
              <a:extLst>
                <a:ext uri="{28A0092B-C50C-407E-A947-70E740481C1C}">
                  <a14:useLocalDpi xmlns:a14="http://schemas.microsoft.com/office/drawing/2010/main" xmlns="" val="0"/>
                </a:ext>
              </a:extLst>
            </a:blip>
            <a:srcRect l="15846" t="9555" r="26906" b="7307"/>
            <a:stretch>
              <a:fillRect/>
            </a:stretch>
          </p:blipFill>
          <p:spPr bwMode="auto">
            <a:xfrm>
              <a:off x="5148064" y="1262767"/>
              <a:ext cx="1144927" cy="1944216"/>
            </a:xfrm>
            <a:prstGeom prst="rect">
              <a:avLst/>
            </a:prstGeom>
            <a:noFill/>
            <a:extLst>
              <a:ext uri="{909E8E84-426E-40DD-AFC4-6F175D3DCCD1}">
                <a14:hiddenFill xmlns:a14="http://schemas.microsoft.com/office/drawing/2010/main" xmlns="">
                  <a:solidFill>
                    <a:srgbClr val="FFFFFF"/>
                  </a:solidFill>
                </a14:hiddenFill>
              </a:ext>
            </a:extLst>
          </p:spPr>
        </p:pic>
        <p:pic>
          <p:nvPicPr>
            <p:cNvPr id="39939" name="Picture 3"/>
            <p:cNvPicPr>
              <a:picLocks noChangeAspect="1" noChangeArrowheads="1"/>
            </p:cNvPicPr>
            <p:nvPr/>
          </p:nvPicPr>
          <p:blipFill>
            <a:blip r:embed="rId5">
              <a:extLst>
                <a:ext uri="{28A0092B-C50C-407E-A947-70E740481C1C}">
                  <a14:useLocalDpi xmlns:a14="http://schemas.microsoft.com/office/drawing/2010/main" xmlns="" val="0"/>
                </a:ext>
              </a:extLst>
            </a:blip>
            <a:srcRect l="10417" r="14912" b="8276"/>
            <a:stretch>
              <a:fillRect/>
            </a:stretch>
          </p:blipFill>
          <p:spPr bwMode="auto">
            <a:xfrm>
              <a:off x="7307683" y="1235886"/>
              <a:ext cx="1296144" cy="2052228"/>
            </a:xfrm>
            <a:prstGeom prst="rect">
              <a:avLst/>
            </a:prstGeom>
            <a:noFill/>
            <a:extLst>
              <a:ext uri="{909E8E84-426E-40DD-AFC4-6F175D3DCCD1}">
                <a14:hiddenFill xmlns:a14="http://schemas.microsoft.com/office/drawing/2010/main" xmlns="">
                  <a:solidFill>
                    <a:srgbClr val="FFFFFF"/>
                  </a:solidFill>
                </a14:hiddenFill>
              </a:ext>
            </a:extLst>
          </p:spPr>
        </p:pic>
        <p:sp>
          <p:nvSpPr>
            <p:cNvPr id="7" name="矩形 6"/>
            <p:cNvSpPr/>
            <p:nvPr/>
          </p:nvSpPr>
          <p:spPr>
            <a:xfrm>
              <a:off x="91069" y="3356992"/>
              <a:ext cx="2085827" cy="369332"/>
            </a:xfrm>
            <a:prstGeom prst="rect">
              <a:avLst/>
            </a:prstGeom>
          </p:spPr>
          <p:txBody>
            <a:bodyPr wrap="none">
              <a:spAutoFit/>
            </a:bodyPr>
            <a:lstStyle/>
            <a:p>
              <a:r>
                <a:rPr lang="zh-CN" altLang="zh-CN" dirty="0"/>
                <a:t>图</a:t>
              </a:r>
              <a:r>
                <a:rPr lang="en-US" altLang="zh-CN" dirty="0"/>
                <a:t>5-67  M10</a:t>
              </a:r>
              <a:r>
                <a:rPr lang="zh-CN" altLang="zh-CN" dirty="0"/>
                <a:t>螺母</a:t>
              </a:r>
            </a:p>
          </p:txBody>
        </p:sp>
        <p:sp>
          <p:nvSpPr>
            <p:cNvPr id="8" name="矩形 7"/>
            <p:cNvSpPr/>
            <p:nvPr/>
          </p:nvSpPr>
          <p:spPr>
            <a:xfrm>
              <a:off x="2154621" y="3358405"/>
              <a:ext cx="2435282" cy="369332"/>
            </a:xfrm>
            <a:prstGeom prst="rect">
              <a:avLst/>
            </a:prstGeom>
          </p:spPr>
          <p:txBody>
            <a:bodyPr wrap="none">
              <a:spAutoFit/>
            </a:bodyPr>
            <a:lstStyle/>
            <a:p>
              <a:r>
                <a:rPr lang="zh-CN" altLang="zh-CN" dirty="0"/>
                <a:t> 图</a:t>
              </a:r>
              <a:r>
                <a:rPr lang="en-US" altLang="zh-CN" dirty="0"/>
                <a:t>5-68  </a:t>
              </a:r>
              <a:r>
                <a:rPr lang="zh-CN" altLang="zh-CN" dirty="0"/>
                <a:t>绘制主视图 </a:t>
              </a:r>
              <a:endParaRPr lang="zh-CN" altLang="en-US" dirty="0"/>
            </a:p>
          </p:txBody>
        </p:sp>
        <p:sp>
          <p:nvSpPr>
            <p:cNvPr id="9" name="矩形 8"/>
            <p:cNvSpPr/>
            <p:nvPr/>
          </p:nvSpPr>
          <p:spPr>
            <a:xfrm>
              <a:off x="4355976" y="3358405"/>
              <a:ext cx="2435282" cy="369332"/>
            </a:xfrm>
            <a:prstGeom prst="rect">
              <a:avLst/>
            </a:prstGeom>
          </p:spPr>
          <p:txBody>
            <a:bodyPr wrap="none">
              <a:spAutoFit/>
            </a:bodyPr>
            <a:lstStyle/>
            <a:p>
              <a:r>
                <a:rPr lang="zh-CN" altLang="zh-CN" dirty="0"/>
                <a:t> 图</a:t>
              </a:r>
              <a:r>
                <a:rPr lang="en-US" altLang="zh-CN" dirty="0"/>
                <a:t>5-69   </a:t>
              </a:r>
              <a:r>
                <a:rPr lang="zh-CN" altLang="zh-CN" dirty="0"/>
                <a:t>绘制顶面线</a:t>
              </a:r>
              <a:endParaRPr lang="zh-CN" altLang="en-US" dirty="0"/>
            </a:p>
          </p:txBody>
        </p:sp>
        <p:sp>
          <p:nvSpPr>
            <p:cNvPr id="10" name="矩形 9"/>
            <p:cNvSpPr/>
            <p:nvPr/>
          </p:nvSpPr>
          <p:spPr>
            <a:xfrm>
              <a:off x="6682514" y="3356992"/>
              <a:ext cx="2518638" cy="369332"/>
            </a:xfrm>
            <a:prstGeom prst="rect">
              <a:avLst/>
            </a:prstGeom>
          </p:spPr>
          <p:txBody>
            <a:bodyPr wrap="none">
              <a:spAutoFit/>
            </a:bodyPr>
            <a:lstStyle/>
            <a:p>
              <a:r>
                <a:rPr lang="zh-CN" altLang="zh-CN" dirty="0"/>
                <a:t>图</a:t>
              </a:r>
              <a:r>
                <a:rPr lang="en-US" altLang="zh-CN" dirty="0"/>
                <a:t>5-70  </a:t>
              </a:r>
              <a:r>
                <a:rPr lang="zh-CN" altLang="zh-CN" dirty="0"/>
                <a:t>选择倒角距离</a:t>
              </a:r>
            </a:p>
          </p:txBody>
        </p:sp>
      </p:grpSp>
    </p:spTree>
    <p:extLst>
      <p:ext uri="{BB962C8B-B14F-4D97-AF65-F5344CB8AC3E}">
        <p14:creationId xmlns:p14="http://schemas.microsoft.com/office/powerpoint/2010/main" xmlns="" val="144293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en-US" altLang="zh-CN" dirty="0"/>
              <a:t>2</a:t>
            </a:r>
            <a:r>
              <a:rPr lang="zh-CN" altLang="zh-CN" dirty="0"/>
              <a:t>．将“</a:t>
            </a:r>
            <a:r>
              <a:rPr lang="en-US" altLang="zh-CN" dirty="0"/>
              <a:t>XDHX</a:t>
            </a:r>
            <a:r>
              <a:rPr lang="zh-CN" altLang="zh-CN" dirty="0"/>
              <a:t>”图层设置为当前层，绘制中心线，单击“绘图”工具栏中的“直线”按钮</a:t>
            </a:r>
            <a:r>
              <a:rPr lang="en-US" altLang="zh-CN" dirty="0"/>
              <a:t> </a:t>
            </a:r>
            <a:r>
              <a:rPr lang="zh-CN" altLang="zh-CN" dirty="0"/>
              <a:t>，绘制主视图中心线，直线</a:t>
            </a:r>
            <a:r>
              <a:rPr lang="en-US" altLang="zh-CN" dirty="0"/>
              <a:t>{(100,200), (250,200)}</a:t>
            </a:r>
            <a:r>
              <a:rPr lang="zh-CN" altLang="zh-CN" dirty="0"/>
              <a:t>和直线</a:t>
            </a:r>
            <a:r>
              <a:rPr lang="en-US" altLang="zh-CN" dirty="0"/>
              <a:t>{(−173,100)</a:t>
            </a:r>
            <a:r>
              <a:rPr lang="zh-CN" altLang="zh-CN" dirty="0"/>
              <a:t>，</a:t>
            </a:r>
            <a:r>
              <a:rPr lang="en-US" altLang="zh-CN" dirty="0"/>
              <a:t>(−173,250)}</a:t>
            </a:r>
            <a:r>
              <a:rPr lang="zh-CN" altLang="zh-CN" dirty="0"/>
              <a:t>。再利用偏移命令，将水平中心线向下偏移</a:t>
            </a:r>
            <a:r>
              <a:rPr lang="en-US" altLang="zh-CN" dirty="0"/>
              <a:t>30mm</a:t>
            </a:r>
            <a:r>
              <a:rPr lang="zh-CN" altLang="zh-CN" dirty="0"/>
              <a:t>绘制俯视图中心线</a:t>
            </a:r>
            <a:r>
              <a:rPr lang="zh-CN" altLang="zh-CN" dirty="0" smtClean="0"/>
              <a:t>。</a:t>
            </a:r>
            <a:endParaRPr lang="en-US" altLang="zh-CN" dirty="0" smtClean="0"/>
          </a:p>
          <a:p>
            <a:r>
              <a:rPr lang="en-US" altLang="zh-CN" dirty="0"/>
              <a:t>3</a:t>
            </a:r>
            <a:r>
              <a:rPr lang="zh-CN" altLang="zh-CN" dirty="0"/>
              <a:t>．将“</a:t>
            </a:r>
            <a:r>
              <a:rPr lang="en-US" altLang="zh-CN" dirty="0"/>
              <a:t>CSX</a:t>
            </a:r>
            <a:r>
              <a:rPr lang="zh-CN" altLang="zh-CN" dirty="0"/>
              <a:t>”图层设置为当前层，绘制螺母</a:t>
            </a:r>
            <a:r>
              <a:rPr lang="zh-CN" altLang="zh-CN" dirty="0" smtClean="0"/>
              <a:t>主视图</a:t>
            </a:r>
            <a:endParaRPr lang="en-US" altLang="zh-CN" dirty="0" smtClean="0"/>
          </a:p>
          <a:p>
            <a:r>
              <a:rPr lang="zh-CN" altLang="zh-CN" dirty="0"/>
              <a:t>（</a:t>
            </a:r>
            <a:r>
              <a:rPr lang="en-US" altLang="zh-CN" dirty="0"/>
              <a:t>1</a:t>
            </a:r>
            <a:r>
              <a:rPr lang="zh-CN" altLang="zh-CN" dirty="0"/>
              <a:t>）绘制内外</a:t>
            </a:r>
            <a:r>
              <a:rPr lang="zh-CN" altLang="zh-CN" dirty="0" smtClean="0"/>
              <a:t>圆环（</a:t>
            </a:r>
            <a:r>
              <a:rPr lang="en-US" altLang="zh-CN" dirty="0"/>
              <a:t>2</a:t>
            </a:r>
            <a:r>
              <a:rPr lang="zh-CN" altLang="zh-CN" dirty="0"/>
              <a:t>）绘制正</a:t>
            </a:r>
            <a:r>
              <a:rPr lang="zh-CN" altLang="zh-CN" dirty="0" smtClean="0"/>
              <a:t>六边形</a:t>
            </a:r>
            <a:endParaRPr lang="zh-CN" altLang="zh-CN" dirty="0"/>
          </a:p>
          <a:p>
            <a:r>
              <a:rPr lang="en-US" altLang="zh-CN" dirty="0"/>
              <a:t>4</a:t>
            </a:r>
            <a:r>
              <a:rPr lang="zh-CN" altLang="zh-CN" dirty="0"/>
              <a:t>．绘制螺母</a:t>
            </a:r>
            <a:r>
              <a:rPr lang="zh-CN" altLang="zh-CN" dirty="0" smtClean="0"/>
              <a:t>俯视图</a:t>
            </a:r>
            <a:endParaRPr lang="en-US" altLang="zh-CN" dirty="0" smtClean="0"/>
          </a:p>
          <a:p>
            <a:r>
              <a:rPr lang="zh-CN" altLang="zh-CN" dirty="0"/>
              <a:t>（</a:t>
            </a:r>
            <a:r>
              <a:rPr lang="en-US" altLang="zh-CN" dirty="0"/>
              <a:t>1</a:t>
            </a:r>
            <a:r>
              <a:rPr lang="zh-CN" altLang="zh-CN" dirty="0"/>
              <a:t>）绘制竖直参考</a:t>
            </a:r>
            <a:r>
              <a:rPr lang="zh-CN" altLang="zh-CN" dirty="0" smtClean="0"/>
              <a:t>直线（</a:t>
            </a:r>
            <a:r>
              <a:rPr lang="en-US" altLang="zh-CN" dirty="0"/>
              <a:t>2</a:t>
            </a:r>
            <a:r>
              <a:rPr lang="zh-CN" altLang="zh-CN" dirty="0"/>
              <a:t>）绘制螺母顶</a:t>
            </a:r>
            <a:r>
              <a:rPr lang="zh-CN" altLang="zh-CN" dirty="0" smtClean="0"/>
              <a:t>面线</a:t>
            </a:r>
            <a:endParaRPr lang="en-US" altLang="zh-CN" dirty="0" smtClean="0"/>
          </a:p>
          <a:p>
            <a:r>
              <a:rPr lang="zh-CN" altLang="zh-CN" dirty="0"/>
              <a:t>（</a:t>
            </a:r>
            <a:r>
              <a:rPr lang="en-US" altLang="zh-CN" dirty="0"/>
              <a:t>3</a:t>
            </a:r>
            <a:r>
              <a:rPr lang="zh-CN" altLang="zh-CN" dirty="0"/>
              <a:t>）倒角</a:t>
            </a:r>
            <a:r>
              <a:rPr lang="zh-CN" altLang="zh-CN" dirty="0" smtClean="0"/>
              <a:t>处理（</a:t>
            </a:r>
            <a:r>
              <a:rPr lang="en-US" altLang="zh-CN" dirty="0"/>
              <a:t>4</a:t>
            </a:r>
            <a:r>
              <a:rPr lang="zh-CN" altLang="zh-CN" dirty="0"/>
              <a:t>）绘制辅助</a:t>
            </a:r>
            <a:r>
              <a:rPr lang="zh-CN" altLang="zh-CN" dirty="0" smtClean="0"/>
              <a:t>线（</a:t>
            </a:r>
            <a:r>
              <a:rPr lang="en-US" altLang="zh-CN" dirty="0"/>
              <a:t>5</a:t>
            </a:r>
            <a:r>
              <a:rPr lang="zh-CN" altLang="zh-CN" dirty="0"/>
              <a:t>）绘制</a:t>
            </a:r>
            <a:r>
              <a:rPr lang="zh-CN" altLang="zh-CN" dirty="0" smtClean="0"/>
              <a:t>圆弧</a:t>
            </a:r>
            <a:endParaRPr lang="en-US" altLang="zh-CN" dirty="0" smtClean="0"/>
          </a:p>
          <a:p>
            <a:r>
              <a:rPr lang="zh-CN" altLang="zh-CN" dirty="0"/>
              <a:t>（</a:t>
            </a:r>
            <a:r>
              <a:rPr lang="en-US" altLang="zh-CN" dirty="0"/>
              <a:t>6</a:t>
            </a:r>
            <a:r>
              <a:rPr lang="zh-CN" altLang="zh-CN" dirty="0"/>
              <a:t>）修剪</a:t>
            </a:r>
            <a:r>
              <a:rPr lang="zh-CN" altLang="zh-CN" dirty="0" smtClean="0"/>
              <a:t>处理（</a:t>
            </a:r>
            <a:r>
              <a:rPr lang="en-US" altLang="zh-CN" dirty="0"/>
              <a:t>7</a:t>
            </a:r>
            <a:r>
              <a:rPr lang="zh-CN" altLang="zh-CN" dirty="0"/>
              <a:t>）删除辅助</a:t>
            </a:r>
            <a:r>
              <a:rPr lang="zh-CN" altLang="zh-CN" dirty="0" smtClean="0"/>
              <a:t>线（</a:t>
            </a:r>
            <a:r>
              <a:rPr lang="en-US" altLang="zh-CN" dirty="0"/>
              <a:t>8</a:t>
            </a:r>
            <a:r>
              <a:rPr lang="zh-CN" altLang="zh-CN" dirty="0"/>
              <a:t>）镜像</a:t>
            </a:r>
            <a:r>
              <a:rPr lang="zh-CN" altLang="zh-CN" dirty="0" smtClean="0"/>
              <a:t>处理</a:t>
            </a:r>
            <a:endParaRPr lang="en-US" altLang="zh-CN" dirty="0" smtClean="0"/>
          </a:p>
          <a:p>
            <a:r>
              <a:rPr lang="zh-CN" altLang="zh-CN" dirty="0"/>
              <a:t>（</a:t>
            </a:r>
            <a:r>
              <a:rPr lang="en-US" altLang="zh-CN" dirty="0"/>
              <a:t>9</a:t>
            </a:r>
            <a:r>
              <a:rPr lang="zh-CN" altLang="zh-CN" dirty="0"/>
              <a:t>）绘制内螺纹线</a:t>
            </a:r>
          </a:p>
          <a:p>
            <a:endParaRPr lang="zh-CN" altLang="en-US" dirty="0"/>
          </a:p>
        </p:txBody>
      </p:sp>
    </p:spTree>
    <p:extLst>
      <p:ext uri="{BB962C8B-B14F-4D97-AF65-F5344CB8AC3E}">
        <p14:creationId xmlns:p14="http://schemas.microsoft.com/office/powerpoint/2010/main" xmlns="" val="1423376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3"/>
          <p:cNvPicPr>
            <a:picLocks noChangeAspect="1" noChangeArrowheads="1"/>
          </p:cNvPicPr>
          <p:nvPr/>
        </p:nvPicPr>
        <p:blipFill>
          <a:blip r:embed="rId2">
            <a:extLst>
              <a:ext uri="{28A0092B-C50C-407E-A947-70E740481C1C}">
                <a14:useLocalDpi xmlns:a14="http://schemas.microsoft.com/office/drawing/2010/main" xmlns="" val="0"/>
              </a:ext>
            </a:extLst>
          </a:blip>
          <a:srcRect l="36806" b="8331"/>
          <a:stretch>
            <a:fillRect/>
          </a:stretch>
        </p:blipFill>
        <p:spPr bwMode="auto">
          <a:xfrm>
            <a:off x="962726" y="450577"/>
            <a:ext cx="1169876" cy="2207313"/>
          </a:xfrm>
          <a:prstGeom prst="rect">
            <a:avLst/>
          </a:prstGeom>
          <a:noFill/>
          <a:extLst>
            <a:ext uri="{909E8E84-426E-40DD-AFC4-6F175D3DCCD1}">
              <a14:hiddenFill xmlns:a14="http://schemas.microsoft.com/office/drawing/2010/main" xmlns="">
                <a:solidFill>
                  <a:srgbClr val="FFFFFF"/>
                </a:solidFill>
              </a14:hiddenFill>
            </a:ext>
          </a:extLst>
        </p:spPr>
      </p:pic>
      <p:pic>
        <p:nvPicPr>
          <p:cNvPr id="4096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771800" y="889310"/>
            <a:ext cx="2670849" cy="1942436"/>
          </a:xfrm>
          <a:prstGeom prst="rect">
            <a:avLst/>
          </a:prstGeom>
          <a:noFill/>
          <a:extLst>
            <a:ext uri="{909E8E84-426E-40DD-AFC4-6F175D3DCCD1}">
              <a14:hiddenFill xmlns:a14="http://schemas.microsoft.com/office/drawing/2010/main" xmlns="">
                <a:solidFill>
                  <a:srgbClr val="FFFFFF"/>
                </a:solidFill>
              </a14:hiddenFill>
            </a:ext>
          </a:extLst>
        </p:spPr>
      </p:pic>
      <p:pic>
        <p:nvPicPr>
          <p:cNvPr id="40961" name="Picture 1"/>
          <p:cNvPicPr>
            <a:picLocks noChangeAspect="1" noChangeArrowheads="1"/>
          </p:cNvPicPr>
          <p:nvPr/>
        </p:nvPicPr>
        <p:blipFill>
          <a:blip r:embed="rId4">
            <a:extLst>
              <a:ext uri="{28A0092B-C50C-407E-A947-70E740481C1C}">
                <a14:useLocalDpi xmlns:a14="http://schemas.microsoft.com/office/drawing/2010/main" xmlns="" val="0"/>
              </a:ext>
            </a:extLst>
          </a:blip>
          <a:srcRect t="12372" b="206"/>
          <a:stretch>
            <a:fillRect/>
          </a:stretch>
        </p:blipFill>
        <p:spPr bwMode="auto">
          <a:xfrm>
            <a:off x="5940152" y="867237"/>
            <a:ext cx="2339752" cy="198658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5"/>
          <p:cNvSpPr>
            <a:spLocks noChangeArrowheads="1"/>
          </p:cNvSpPr>
          <p:nvPr/>
        </p:nvSpPr>
        <p:spPr bwMode="auto">
          <a:xfrm>
            <a:off x="0" y="1758677"/>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7" name="Rectangle 6"/>
          <p:cNvSpPr>
            <a:spLocks noChangeArrowheads="1"/>
          </p:cNvSpPr>
          <p:nvPr/>
        </p:nvSpPr>
        <p:spPr bwMode="auto">
          <a:xfrm>
            <a:off x="0" y="2596877"/>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pic>
        <p:nvPicPr>
          <p:cNvPr id="40969" name="Picture 9"/>
          <p:cNvPicPr>
            <a:picLocks noChangeAspect="1" noChangeArrowheads="1"/>
          </p:cNvPicPr>
          <p:nvPr/>
        </p:nvPicPr>
        <p:blipFill>
          <a:blip r:embed="rId5">
            <a:extLst>
              <a:ext uri="{28A0092B-C50C-407E-A947-70E740481C1C}">
                <a14:useLocalDpi xmlns:a14="http://schemas.microsoft.com/office/drawing/2010/main" xmlns="" val="0"/>
              </a:ext>
            </a:extLst>
          </a:blip>
          <a:srcRect b="12134"/>
          <a:stretch>
            <a:fillRect/>
          </a:stretch>
        </p:blipFill>
        <p:spPr bwMode="auto">
          <a:xfrm>
            <a:off x="1178751" y="3378354"/>
            <a:ext cx="1344132" cy="2370560"/>
          </a:xfrm>
          <a:prstGeom prst="rect">
            <a:avLst/>
          </a:prstGeom>
          <a:noFill/>
          <a:extLst>
            <a:ext uri="{909E8E84-426E-40DD-AFC4-6F175D3DCCD1}">
              <a14:hiddenFill xmlns:a14="http://schemas.microsoft.com/office/drawing/2010/main" xmlns="">
                <a:solidFill>
                  <a:srgbClr val="FFFFFF"/>
                </a:solidFill>
              </a14:hiddenFill>
            </a:ext>
          </a:extLst>
        </p:spPr>
      </p:pic>
      <p:pic>
        <p:nvPicPr>
          <p:cNvPr id="40968" name="Picture 8"/>
          <p:cNvPicPr>
            <a:picLocks noChangeAspect="1" noChangeArrowheads="1"/>
          </p:cNvPicPr>
          <p:nvPr/>
        </p:nvPicPr>
        <p:blipFill>
          <a:blip r:embed="rId6">
            <a:extLst>
              <a:ext uri="{28A0092B-C50C-407E-A947-70E740481C1C}">
                <a14:useLocalDpi xmlns:a14="http://schemas.microsoft.com/office/drawing/2010/main" xmlns="" val="0"/>
              </a:ext>
            </a:extLst>
          </a:blip>
          <a:srcRect b="12234"/>
          <a:stretch>
            <a:fillRect/>
          </a:stretch>
        </p:blipFill>
        <p:spPr bwMode="auto">
          <a:xfrm>
            <a:off x="3887714" y="3284984"/>
            <a:ext cx="1368571" cy="2590509"/>
          </a:xfrm>
          <a:prstGeom prst="rect">
            <a:avLst/>
          </a:prstGeom>
          <a:noFill/>
          <a:extLst>
            <a:ext uri="{909E8E84-426E-40DD-AFC4-6F175D3DCCD1}">
              <a14:hiddenFill xmlns:a14="http://schemas.microsoft.com/office/drawing/2010/main" xmlns="">
                <a:solidFill>
                  <a:srgbClr val="FFFFFF"/>
                </a:solidFill>
              </a14:hiddenFill>
            </a:ext>
          </a:extLst>
        </p:spPr>
      </p:pic>
      <p:pic>
        <p:nvPicPr>
          <p:cNvPr id="40967" name="Picture 7"/>
          <p:cNvPicPr>
            <a:picLocks noChangeAspect="1" noChangeArrowheads="1"/>
          </p:cNvPicPr>
          <p:nvPr/>
        </p:nvPicPr>
        <p:blipFill>
          <a:blip r:embed="rId7">
            <a:extLst>
              <a:ext uri="{28A0092B-C50C-407E-A947-70E740481C1C}">
                <a14:useLocalDpi xmlns:a14="http://schemas.microsoft.com/office/drawing/2010/main" xmlns="" val="0"/>
              </a:ext>
            </a:extLst>
          </a:blip>
          <a:srcRect t="6891" b="13293"/>
          <a:stretch>
            <a:fillRect/>
          </a:stretch>
        </p:blipFill>
        <p:spPr bwMode="auto">
          <a:xfrm>
            <a:off x="6948264" y="3378354"/>
            <a:ext cx="1169876" cy="2258133"/>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1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11"/>
          <p:cNvSpPr>
            <a:spLocks noChangeArrowheads="1"/>
          </p:cNvSpPr>
          <p:nvPr/>
        </p:nvSpPr>
        <p:spPr bwMode="auto">
          <a:xfrm>
            <a:off x="0" y="1679302"/>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10" name="Rectangle 12"/>
          <p:cNvSpPr>
            <a:spLocks noChangeArrowheads="1"/>
          </p:cNvSpPr>
          <p:nvPr/>
        </p:nvSpPr>
        <p:spPr bwMode="auto">
          <a:xfrm>
            <a:off x="0" y="2688952"/>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11" name="矩形 10"/>
          <p:cNvSpPr/>
          <p:nvPr/>
        </p:nvSpPr>
        <p:spPr>
          <a:xfrm>
            <a:off x="962726" y="2699628"/>
            <a:ext cx="7317178" cy="369332"/>
          </a:xfrm>
          <a:prstGeom prst="rect">
            <a:avLst/>
          </a:prstGeom>
        </p:spPr>
        <p:txBody>
          <a:bodyPr wrap="square">
            <a:spAutoFit/>
          </a:bodyPr>
          <a:lstStyle/>
          <a:p>
            <a:r>
              <a:rPr lang="zh-CN" altLang="zh-CN" dirty="0"/>
              <a:t> 图</a:t>
            </a:r>
            <a:r>
              <a:rPr lang="en-US" altLang="zh-CN" dirty="0"/>
              <a:t>5-71  </a:t>
            </a:r>
            <a:r>
              <a:rPr lang="zh-CN" altLang="zh-CN" dirty="0"/>
              <a:t>倒角处理</a:t>
            </a:r>
            <a:r>
              <a:rPr lang="en-US" altLang="zh-CN" dirty="0"/>
              <a:t>    </a:t>
            </a:r>
            <a:r>
              <a:rPr lang="en-US" altLang="zh-CN" dirty="0" smtClean="0"/>
              <a:t>  </a:t>
            </a:r>
            <a:r>
              <a:rPr lang="zh-CN" altLang="zh-CN" dirty="0" smtClean="0"/>
              <a:t>图</a:t>
            </a:r>
            <a:r>
              <a:rPr lang="en-US" altLang="zh-CN" dirty="0"/>
              <a:t>5-72  </a:t>
            </a:r>
            <a:r>
              <a:rPr lang="zh-CN" altLang="zh-CN" dirty="0"/>
              <a:t>绘制辅助线</a:t>
            </a:r>
            <a:r>
              <a:rPr lang="en-US" altLang="zh-CN" dirty="0"/>
              <a:t>       </a:t>
            </a:r>
            <a:r>
              <a:rPr lang="en-US" altLang="zh-CN" dirty="0" smtClean="0"/>
              <a:t>   </a:t>
            </a:r>
            <a:r>
              <a:rPr lang="zh-CN" altLang="zh-CN" dirty="0"/>
              <a:t>图</a:t>
            </a:r>
            <a:r>
              <a:rPr lang="en-US" altLang="zh-CN" dirty="0"/>
              <a:t>5-73  </a:t>
            </a:r>
            <a:r>
              <a:rPr lang="zh-CN" altLang="zh-CN" dirty="0"/>
              <a:t>绘制圆弧</a:t>
            </a:r>
          </a:p>
        </p:txBody>
      </p:sp>
      <p:sp>
        <p:nvSpPr>
          <p:cNvPr id="12" name="矩形 11"/>
          <p:cNvSpPr/>
          <p:nvPr/>
        </p:nvSpPr>
        <p:spPr>
          <a:xfrm>
            <a:off x="1198198" y="5753071"/>
            <a:ext cx="7344816" cy="369332"/>
          </a:xfrm>
          <a:prstGeom prst="rect">
            <a:avLst/>
          </a:prstGeom>
        </p:spPr>
        <p:txBody>
          <a:bodyPr wrap="square">
            <a:spAutoFit/>
          </a:bodyPr>
          <a:lstStyle/>
          <a:p>
            <a:r>
              <a:rPr lang="zh-CN" altLang="zh-CN" dirty="0"/>
              <a:t> 图</a:t>
            </a:r>
            <a:r>
              <a:rPr lang="en-US" altLang="zh-CN" dirty="0"/>
              <a:t>5-74  </a:t>
            </a:r>
            <a:r>
              <a:rPr lang="zh-CN" altLang="zh-CN" dirty="0"/>
              <a:t>修剪处理</a:t>
            </a:r>
            <a:r>
              <a:rPr lang="en-US" altLang="zh-CN" dirty="0"/>
              <a:t>    </a:t>
            </a:r>
            <a:r>
              <a:rPr lang="en-US" altLang="zh-CN" dirty="0" smtClean="0"/>
              <a:t>  </a:t>
            </a:r>
            <a:r>
              <a:rPr lang="zh-CN" altLang="zh-CN" dirty="0"/>
              <a:t>图</a:t>
            </a:r>
            <a:r>
              <a:rPr lang="en-US" altLang="zh-CN" dirty="0"/>
              <a:t>5-75  </a:t>
            </a:r>
            <a:r>
              <a:rPr lang="zh-CN" altLang="zh-CN" dirty="0"/>
              <a:t>删除辅助线</a:t>
            </a:r>
            <a:r>
              <a:rPr lang="en-US" altLang="zh-CN" dirty="0"/>
              <a:t>       </a:t>
            </a:r>
            <a:r>
              <a:rPr lang="en-US" altLang="zh-CN" dirty="0" smtClean="0"/>
              <a:t>  </a:t>
            </a:r>
            <a:r>
              <a:rPr lang="zh-CN" altLang="zh-CN" dirty="0"/>
              <a:t>图</a:t>
            </a:r>
            <a:r>
              <a:rPr lang="en-US" altLang="zh-CN" dirty="0"/>
              <a:t>5-76  </a:t>
            </a:r>
            <a:r>
              <a:rPr lang="zh-CN" altLang="zh-CN" dirty="0"/>
              <a:t>镜像处理</a:t>
            </a:r>
          </a:p>
        </p:txBody>
      </p:sp>
    </p:spTree>
    <p:extLst>
      <p:ext uri="{BB962C8B-B14F-4D97-AF65-F5344CB8AC3E}">
        <p14:creationId xmlns:p14="http://schemas.microsoft.com/office/powerpoint/2010/main" xmlns="" val="45158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选择对象是编辑对象的前提。</a:t>
            </a:r>
            <a:r>
              <a:rPr lang="en-US" altLang="zh-CN" dirty="0"/>
              <a:t>AutoCAD</a:t>
            </a:r>
            <a:r>
              <a:rPr lang="zh-CN" altLang="zh-CN" dirty="0"/>
              <a:t>提供了多种对象选择方法，如单击选择方法、用选择窗口选择对象、用选择线选择对象和用对话框选择对象等。</a:t>
            </a:r>
          </a:p>
          <a:p>
            <a:r>
              <a:rPr lang="en-US" altLang="zh-CN" dirty="0"/>
              <a:t>AutoCAD</a:t>
            </a:r>
            <a:r>
              <a:rPr lang="zh-CN" altLang="zh-CN" dirty="0"/>
              <a:t>可以把选择的多个对象组成整体，如选择集和对象组，进行整体编辑与修改。</a:t>
            </a:r>
          </a:p>
          <a:p>
            <a:r>
              <a:rPr lang="en-US" altLang="zh-CN" dirty="0"/>
              <a:t>AutoCAD</a:t>
            </a:r>
            <a:r>
              <a:rPr lang="zh-CN" altLang="zh-CN" dirty="0"/>
              <a:t>提供了以下两种效果相同的途径编辑图形，如下所示。</a:t>
            </a:r>
          </a:p>
          <a:p>
            <a:r>
              <a:rPr lang="zh-CN" altLang="zh-CN" dirty="0"/>
              <a:t>（</a:t>
            </a:r>
            <a:r>
              <a:rPr lang="en-US" altLang="zh-CN" dirty="0"/>
              <a:t>1</a:t>
            </a:r>
            <a:r>
              <a:rPr lang="zh-CN" altLang="zh-CN" dirty="0"/>
              <a:t>）先执行编辑命令，然后选择要编辑的对象。</a:t>
            </a:r>
          </a:p>
          <a:p>
            <a:r>
              <a:rPr lang="zh-CN" altLang="zh-CN" dirty="0"/>
              <a:t>（</a:t>
            </a:r>
            <a:r>
              <a:rPr lang="en-US" altLang="zh-CN" dirty="0"/>
              <a:t>2</a:t>
            </a:r>
            <a:r>
              <a:rPr lang="zh-CN" altLang="zh-CN" dirty="0"/>
              <a:t>）先选择要编辑的对象，然后执行编辑命令。</a:t>
            </a:r>
          </a:p>
          <a:p>
            <a:endParaRPr lang="zh-CN" altLang="en-US" dirty="0"/>
          </a:p>
        </p:txBody>
      </p:sp>
      <p:sp>
        <p:nvSpPr>
          <p:cNvPr id="3" name="标题 2"/>
          <p:cNvSpPr>
            <a:spLocks noGrp="1"/>
          </p:cNvSpPr>
          <p:nvPr>
            <p:ph type="title"/>
          </p:nvPr>
        </p:nvSpPr>
        <p:spPr/>
        <p:txBody>
          <a:bodyPr>
            <a:normAutofit fontScale="90000"/>
          </a:bodyPr>
          <a:lstStyle/>
          <a:p>
            <a:r>
              <a:rPr lang="en-US" altLang="zh-CN" dirty="0">
                <a:effectLst/>
              </a:rPr>
              <a:t>5.1  </a:t>
            </a:r>
            <a:r>
              <a:rPr lang="zh-CN" altLang="zh-CN" dirty="0">
                <a:effectLst/>
              </a:rPr>
              <a:t>选择对象</a:t>
            </a:r>
            <a:br>
              <a:rPr lang="zh-CN" altLang="zh-CN" dirty="0">
                <a:effectLst/>
              </a:rPr>
            </a:br>
            <a:r>
              <a:rPr lang="zh-CN" altLang="zh-CN" dirty="0">
                <a:effectLst/>
              </a:rPr>
              <a:t/>
            </a:r>
            <a:br>
              <a:rPr lang="zh-CN" altLang="zh-CN" dirty="0">
                <a:effectLst/>
              </a:rPr>
            </a:br>
            <a:endParaRPr lang="zh-CN" altLang="en-US" dirty="0"/>
          </a:p>
        </p:txBody>
      </p:sp>
    </p:spTree>
    <p:extLst>
      <p:ext uri="{BB962C8B-B14F-4D97-AF65-F5344CB8AC3E}">
        <p14:creationId xmlns:p14="http://schemas.microsoft.com/office/powerpoint/2010/main" xmlns="" val="390364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选择集可以仅由一个图形对象构成，也可以是一个复杂的对象组，如位于某一特定层上具有某种特定颜色的一组对象。选择集的构造可以在调用编辑命令之前或之后完成。</a:t>
            </a:r>
          </a:p>
          <a:p>
            <a:pPr marL="109728" indent="0">
              <a:buNone/>
            </a:pPr>
            <a:r>
              <a:rPr lang="en-US" altLang="zh-CN" dirty="0" smtClean="0"/>
              <a:t>   AutoCAD</a:t>
            </a:r>
            <a:r>
              <a:rPr lang="zh-CN" altLang="zh-CN" dirty="0"/>
              <a:t>提供以下几种方法构造选择集。</a:t>
            </a:r>
          </a:p>
          <a:p>
            <a:r>
              <a:rPr lang="zh-CN" altLang="zh-CN" dirty="0" smtClean="0"/>
              <a:t>先</a:t>
            </a:r>
            <a:r>
              <a:rPr lang="zh-CN" altLang="zh-CN" dirty="0"/>
              <a:t>选择一个编辑命令，然后选择对象，按回车键结束操作。</a:t>
            </a:r>
          </a:p>
          <a:p>
            <a:r>
              <a:rPr lang="zh-CN" altLang="zh-CN" dirty="0" smtClean="0"/>
              <a:t>使用</a:t>
            </a:r>
            <a:r>
              <a:rPr lang="en-US" altLang="zh-CN" dirty="0"/>
              <a:t>SELECT</a:t>
            </a:r>
            <a:r>
              <a:rPr lang="zh-CN" altLang="zh-CN" dirty="0"/>
              <a:t>命令。</a:t>
            </a:r>
          </a:p>
          <a:p>
            <a:r>
              <a:rPr lang="zh-CN" altLang="zh-CN" dirty="0" smtClean="0"/>
              <a:t>用</a:t>
            </a:r>
            <a:r>
              <a:rPr lang="zh-CN" altLang="zh-CN" dirty="0"/>
              <a:t>点取工具选择对象，然后调用编辑命令。</a:t>
            </a:r>
          </a:p>
          <a:p>
            <a:r>
              <a:rPr lang="zh-CN" altLang="zh-CN" dirty="0" smtClean="0"/>
              <a:t>定义</a:t>
            </a:r>
            <a:r>
              <a:rPr lang="zh-CN" altLang="zh-CN" dirty="0"/>
              <a:t>对象组。</a:t>
            </a:r>
          </a:p>
          <a:p>
            <a:pPr marL="109728" indent="0">
              <a:buNone/>
            </a:pPr>
            <a:r>
              <a:rPr lang="en-US" altLang="zh-CN" dirty="0" smtClean="0"/>
              <a:t>    </a:t>
            </a:r>
            <a:r>
              <a:rPr lang="zh-CN" altLang="zh-CN" dirty="0" smtClean="0"/>
              <a:t>无论</a:t>
            </a:r>
            <a:r>
              <a:rPr lang="zh-CN" altLang="zh-CN" dirty="0"/>
              <a:t>使用哪种方法，</a:t>
            </a:r>
            <a:r>
              <a:rPr lang="en-US" altLang="zh-CN" dirty="0"/>
              <a:t>AutoCAD</a:t>
            </a:r>
            <a:r>
              <a:rPr lang="zh-CN" altLang="zh-CN" dirty="0"/>
              <a:t>都将提示用户选择对象，并且光标的形状由十字光标变为拾取框。</a:t>
            </a:r>
          </a:p>
          <a:p>
            <a:endParaRPr lang="zh-CN" altLang="en-US" dirty="0"/>
          </a:p>
        </p:txBody>
      </p:sp>
      <p:sp>
        <p:nvSpPr>
          <p:cNvPr id="3" name="标题 2"/>
          <p:cNvSpPr>
            <a:spLocks noGrp="1"/>
          </p:cNvSpPr>
          <p:nvPr>
            <p:ph type="title"/>
          </p:nvPr>
        </p:nvSpPr>
        <p:spPr/>
        <p:txBody>
          <a:bodyPr/>
          <a:lstStyle/>
          <a:p>
            <a:r>
              <a:rPr lang="en-US" altLang="zh-CN" dirty="0">
                <a:effectLst/>
              </a:rPr>
              <a:t>5.1.1  </a:t>
            </a:r>
            <a:r>
              <a:rPr lang="zh-CN" altLang="zh-CN" dirty="0">
                <a:effectLst/>
              </a:rPr>
              <a:t>构造选择集</a:t>
            </a:r>
            <a:br>
              <a:rPr lang="zh-CN" altLang="zh-CN" dirty="0">
                <a:effectLst/>
              </a:rPr>
            </a:br>
            <a:endParaRPr lang="zh-CN" altLang="en-US" dirty="0"/>
          </a:p>
        </p:txBody>
      </p:sp>
    </p:spTree>
    <p:extLst>
      <p:ext uri="{BB962C8B-B14F-4D97-AF65-F5344CB8AC3E}">
        <p14:creationId xmlns:p14="http://schemas.microsoft.com/office/powerpoint/2010/main" xmlns="" val="390802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268760"/>
            <a:ext cx="8712968" cy="4972008"/>
          </a:xfrm>
        </p:spPr>
        <p:txBody>
          <a:bodyPr>
            <a:normAutofit/>
          </a:bodyPr>
          <a:lstStyle/>
          <a:p>
            <a:r>
              <a:rPr lang="zh-CN" altLang="zh-CN" dirty="0"/>
              <a:t>下面结合</a:t>
            </a:r>
            <a:r>
              <a:rPr lang="en-US" altLang="zh-CN" dirty="0"/>
              <a:t>SELECT</a:t>
            </a:r>
            <a:r>
              <a:rPr lang="zh-CN" altLang="zh-CN" dirty="0"/>
              <a:t>命令说明选择对象的方法。</a:t>
            </a:r>
          </a:p>
          <a:p>
            <a:r>
              <a:rPr lang="en-US" altLang="zh-CN" dirty="0"/>
              <a:t>SELECT</a:t>
            </a:r>
            <a:r>
              <a:rPr lang="zh-CN" altLang="zh-CN" dirty="0"/>
              <a:t>命令可以单独使用，即在命令行键入</a:t>
            </a:r>
            <a:r>
              <a:rPr lang="en-US" altLang="zh-CN" dirty="0"/>
              <a:t>SELECT</a:t>
            </a:r>
            <a:r>
              <a:rPr lang="zh-CN" altLang="zh-CN" dirty="0"/>
              <a:t>后按回车键，也可以在执行其他编辑命令时被自动调用。此时，屏幕会出现如下提示</a:t>
            </a:r>
            <a:r>
              <a:rPr lang="zh-CN" altLang="zh-CN" dirty="0" smtClean="0"/>
              <a:t>。</a:t>
            </a:r>
            <a:endParaRPr lang="en-US" altLang="zh-CN" dirty="0" smtClean="0"/>
          </a:p>
          <a:p>
            <a:pPr marL="109728" indent="0">
              <a:buNone/>
            </a:pPr>
            <a:r>
              <a:rPr lang="en-US" altLang="zh-CN" dirty="0" smtClean="0"/>
              <a:t>  </a:t>
            </a:r>
            <a:r>
              <a:rPr lang="zh-CN" altLang="zh-CN" dirty="0" smtClean="0"/>
              <a:t>选择</a:t>
            </a:r>
            <a:r>
              <a:rPr lang="zh-CN" altLang="zh-CN" dirty="0"/>
              <a:t>对象</a:t>
            </a:r>
            <a:r>
              <a:rPr lang="zh-CN" altLang="zh-CN" dirty="0" smtClean="0"/>
              <a:t>：</a:t>
            </a:r>
            <a:r>
              <a:rPr lang="en-US" altLang="zh-CN" dirty="0"/>
              <a:t> </a:t>
            </a:r>
            <a:endParaRPr lang="zh-CN" altLang="zh-CN" dirty="0"/>
          </a:p>
          <a:p>
            <a:pPr marL="109728" indent="0">
              <a:buNone/>
            </a:pPr>
            <a:r>
              <a:rPr lang="en-US" altLang="zh-CN" dirty="0" smtClean="0"/>
              <a:t>  </a:t>
            </a:r>
            <a:r>
              <a:rPr lang="zh-CN" altLang="zh-CN" dirty="0" smtClean="0"/>
              <a:t>等待</a:t>
            </a:r>
            <a:r>
              <a:rPr lang="zh-CN" altLang="zh-CN" dirty="0"/>
              <a:t>用户以某种方式选择对象作为回答。</a:t>
            </a:r>
            <a:r>
              <a:rPr lang="en-US" altLang="zh-CN" dirty="0"/>
              <a:t>AutoCAD</a:t>
            </a:r>
            <a:r>
              <a:rPr lang="zh-CN" altLang="zh-CN" dirty="0"/>
              <a:t>提供多种选择方式，可以键入“？”查看这些选择方式。选择该选项后，出现如下提示</a:t>
            </a:r>
            <a:r>
              <a:rPr lang="zh-CN" altLang="zh-CN" dirty="0" smtClean="0"/>
              <a:t>。</a:t>
            </a:r>
            <a:endParaRPr lang="en-US" altLang="zh-CN" dirty="0" smtClean="0"/>
          </a:p>
          <a:p>
            <a:r>
              <a:rPr lang="zh-CN" altLang="zh-CN" sz="2000" dirty="0"/>
              <a:t>需要点或窗口</a:t>
            </a:r>
            <a:r>
              <a:rPr lang="en-US" altLang="zh-CN" sz="2000" dirty="0"/>
              <a:t>(W)/</a:t>
            </a:r>
            <a:r>
              <a:rPr lang="zh-CN" altLang="zh-CN" sz="2000" dirty="0"/>
              <a:t>上一个</a:t>
            </a:r>
            <a:r>
              <a:rPr lang="en-US" altLang="zh-CN" sz="2000" dirty="0"/>
              <a:t>(L)/</a:t>
            </a:r>
            <a:r>
              <a:rPr lang="zh-CN" altLang="zh-CN" sz="2000" dirty="0"/>
              <a:t>窗交</a:t>
            </a:r>
            <a:r>
              <a:rPr lang="en-US" altLang="zh-CN" sz="2000" dirty="0"/>
              <a:t>(C)/</a:t>
            </a:r>
            <a:r>
              <a:rPr lang="zh-CN" altLang="zh-CN" sz="2000" dirty="0"/>
              <a:t>框选</a:t>
            </a:r>
            <a:r>
              <a:rPr lang="en-US" altLang="zh-CN" sz="2000" dirty="0"/>
              <a:t>(BOX)/</a:t>
            </a:r>
            <a:r>
              <a:rPr lang="zh-CN" altLang="zh-CN" sz="2000" dirty="0"/>
              <a:t>全部</a:t>
            </a:r>
            <a:r>
              <a:rPr lang="en-US" altLang="zh-CN" sz="2000" dirty="0"/>
              <a:t>(ALL)/</a:t>
            </a:r>
            <a:r>
              <a:rPr lang="zh-CN" altLang="zh-CN" sz="2000" dirty="0"/>
              <a:t>栏选</a:t>
            </a:r>
            <a:r>
              <a:rPr lang="en-US" altLang="zh-CN" sz="2000" dirty="0"/>
              <a:t>(F)/</a:t>
            </a:r>
            <a:r>
              <a:rPr lang="zh-CN" altLang="zh-CN" sz="2000" dirty="0"/>
              <a:t>圈围</a:t>
            </a:r>
            <a:r>
              <a:rPr lang="en-US" altLang="zh-CN" sz="2000" dirty="0"/>
              <a:t>(WP)/</a:t>
            </a:r>
            <a:r>
              <a:rPr lang="zh-CN" altLang="zh-CN" sz="2000" dirty="0"/>
              <a:t>圈交</a:t>
            </a:r>
            <a:r>
              <a:rPr lang="en-US" altLang="zh-CN" sz="2000" dirty="0"/>
              <a:t>(CP)/</a:t>
            </a:r>
            <a:r>
              <a:rPr lang="zh-CN" altLang="zh-CN" sz="2000" dirty="0"/>
              <a:t>编组</a:t>
            </a:r>
            <a:r>
              <a:rPr lang="en-US" altLang="zh-CN" sz="2000" dirty="0"/>
              <a:t>(G)/</a:t>
            </a:r>
            <a:r>
              <a:rPr lang="zh-CN" altLang="zh-CN" sz="2000" dirty="0"/>
              <a:t>添加</a:t>
            </a:r>
            <a:r>
              <a:rPr lang="en-US" altLang="zh-CN" sz="2000" dirty="0"/>
              <a:t>(A)/</a:t>
            </a:r>
            <a:r>
              <a:rPr lang="zh-CN" altLang="zh-CN" sz="2000" dirty="0"/>
              <a:t>删除</a:t>
            </a:r>
            <a:r>
              <a:rPr lang="en-US" altLang="zh-CN" sz="2000" dirty="0"/>
              <a:t>(R)/</a:t>
            </a:r>
            <a:r>
              <a:rPr lang="zh-CN" altLang="zh-CN" sz="2000" dirty="0"/>
              <a:t>多个</a:t>
            </a:r>
            <a:r>
              <a:rPr lang="en-US" altLang="zh-CN" sz="2000" dirty="0"/>
              <a:t>(M)/</a:t>
            </a:r>
            <a:r>
              <a:rPr lang="zh-CN" altLang="zh-CN" sz="2000" dirty="0"/>
              <a:t>上一个</a:t>
            </a:r>
            <a:r>
              <a:rPr lang="en-US" altLang="zh-CN" sz="2000" dirty="0"/>
              <a:t>(P)/</a:t>
            </a:r>
            <a:r>
              <a:rPr lang="zh-CN" altLang="zh-CN" sz="2000" dirty="0"/>
              <a:t>放弃</a:t>
            </a:r>
            <a:r>
              <a:rPr lang="en-US" altLang="zh-CN" sz="2000" dirty="0"/>
              <a:t>(U)/</a:t>
            </a:r>
            <a:r>
              <a:rPr lang="zh-CN" altLang="zh-CN" sz="2000" dirty="0"/>
              <a:t>自动</a:t>
            </a:r>
            <a:r>
              <a:rPr lang="en-US" altLang="zh-CN" sz="2000" dirty="0"/>
              <a:t>(AU)/</a:t>
            </a:r>
            <a:r>
              <a:rPr lang="zh-CN" altLang="zh-CN" sz="2000" dirty="0"/>
              <a:t>单选</a:t>
            </a:r>
            <a:r>
              <a:rPr lang="en-US" altLang="zh-CN" sz="2000" dirty="0"/>
              <a:t>(SI)/</a:t>
            </a:r>
            <a:r>
              <a:rPr lang="zh-CN" altLang="zh-CN" sz="2000" dirty="0"/>
              <a:t>子对象</a:t>
            </a:r>
            <a:r>
              <a:rPr lang="en-US" altLang="zh-CN" sz="2000" dirty="0"/>
              <a:t>(SU)/</a:t>
            </a:r>
            <a:r>
              <a:rPr lang="zh-CN" altLang="zh-CN" sz="2000" dirty="0"/>
              <a:t>对象</a:t>
            </a:r>
            <a:r>
              <a:rPr lang="en-US" altLang="zh-CN" sz="2000" dirty="0"/>
              <a:t>(O)</a:t>
            </a:r>
            <a:endParaRPr lang="zh-CN" altLang="zh-CN" sz="2000" dirty="0"/>
          </a:p>
          <a:p>
            <a:r>
              <a:rPr lang="zh-CN" altLang="zh-CN" sz="2000" dirty="0"/>
              <a:t>选择对象：</a:t>
            </a:r>
          </a:p>
          <a:p>
            <a:pPr marL="109728" indent="0">
              <a:buNone/>
            </a:pPr>
            <a:endParaRPr lang="zh-CN" altLang="zh-CN" dirty="0"/>
          </a:p>
          <a:p>
            <a:endParaRPr lang="zh-CN" altLang="zh-CN" dirty="0"/>
          </a:p>
          <a:p>
            <a:endParaRPr lang="zh-CN" altLang="en-US" dirty="0"/>
          </a:p>
        </p:txBody>
      </p:sp>
    </p:spTree>
    <p:extLst>
      <p:ext uri="{BB962C8B-B14F-4D97-AF65-F5344CB8AC3E}">
        <p14:creationId xmlns:p14="http://schemas.microsoft.com/office/powerpoint/2010/main" xmlns="" val="372054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上面各选项的含义如下</a:t>
            </a:r>
            <a:r>
              <a:rPr lang="zh-CN" altLang="zh-CN" dirty="0" smtClean="0"/>
              <a:t>。</a:t>
            </a:r>
            <a:endParaRPr lang="en-US" altLang="zh-CN" dirty="0" smtClean="0"/>
          </a:p>
          <a:p>
            <a:r>
              <a:rPr lang="zh-CN" altLang="zh-CN" dirty="0"/>
              <a:t>（</a:t>
            </a:r>
            <a:r>
              <a:rPr lang="en-US" altLang="zh-CN" dirty="0"/>
              <a:t>1</a:t>
            </a:r>
            <a:r>
              <a:rPr lang="zh-CN" altLang="zh-CN" dirty="0"/>
              <a:t>）</a:t>
            </a:r>
            <a:r>
              <a:rPr lang="zh-CN" altLang="zh-CN" dirty="0" smtClean="0"/>
              <a:t>点</a:t>
            </a:r>
            <a:endParaRPr lang="en-US" altLang="zh-CN" dirty="0" smtClean="0"/>
          </a:p>
          <a:p>
            <a:r>
              <a:rPr lang="zh-CN" altLang="zh-CN" dirty="0"/>
              <a:t>（</a:t>
            </a:r>
            <a:r>
              <a:rPr lang="en-US" altLang="zh-CN" dirty="0"/>
              <a:t>2</a:t>
            </a:r>
            <a:r>
              <a:rPr lang="zh-CN" altLang="zh-CN" dirty="0"/>
              <a:t>）窗口</a:t>
            </a:r>
            <a:r>
              <a:rPr lang="en-US" altLang="zh-CN" dirty="0"/>
              <a:t>(W</a:t>
            </a:r>
            <a:r>
              <a:rPr lang="en-US" altLang="zh-CN" dirty="0" smtClean="0"/>
              <a:t>)</a:t>
            </a:r>
          </a:p>
          <a:p>
            <a:r>
              <a:rPr lang="zh-CN" altLang="zh-CN" dirty="0"/>
              <a:t>（</a:t>
            </a:r>
            <a:r>
              <a:rPr lang="en-US" altLang="zh-CN" dirty="0"/>
              <a:t>3</a:t>
            </a:r>
            <a:r>
              <a:rPr lang="zh-CN" altLang="zh-CN" dirty="0"/>
              <a:t>）上一个</a:t>
            </a:r>
            <a:r>
              <a:rPr lang="en-US" altLang="zh-CN" dirty="0"/>
              <a:t>(L</a:t>
            </a:r>
            <a:r>
              <a:rPr lang="en-US" altLang="zh-CN" dirty="0" smtClean="0"/>
              <a:t>)</a:t>
            </a:r>
          </a:p>
          <a:p>
            <a:r>
              <a:rPr lang="zh-CN" altLang="zh-CN" dirty="0"/>
              <a:t>（</a:t>
            </a:r>
            <a:r>
              <a:rPr lang="en-US" altLang="zh-CN" dirty="0"/>
              <a:t>4</a:t>
            </a:r>
            <a:r>
              <a:rPr lang="zh-CN" altLang="zh-CN" dirty="0"/>
              <a:t>）窗交</a:t>
            </a:r>
            <a:r>
              <a:rPr lang="en-US" altLang="zh-CN" dirty="0"/>
              <a:t>(C</a:t>
            </a:r>
            <a:r>
              <a:rPr lang="en-US" altLang="zh-CN" dirty="0" smtClean="0"/>
              <a:t>)</a:t>
            </a:r>
          </a:p>
          <a:p>
            <a:r>
              <a:rPr lang="zh-CN" altLang="zh-CN" dirty="0"/>
              <a:t>（</a:t>
            </a:r>
            <a:r>
              <a:rPr lang="en-US" altLang="zh-CN" dirty="0"/>
              <a:t>5</a:t>
            </a:r>
            <a:r>
              <a:rPr lang="zh-CN" altLang="zh-CN" dirty="0"/>
              <a:t>）框（</a:t>
            </a:r>
            <a:r>
              <a:rPr lang="en-US" altLang="zh-CN" dirty="0"/>
              <a:t>BOX</a:t>
            </a:r>
            <a:r>
              <a:rPr lang="zh-CN" altLang="zh-CN" dirty="0" smtClean="0"/>
              <a:t>）</a:t>
            </a:r>
            <a:endParaRPr lang="en-US" altLang="zh-CN" dirty="0" smtClean="0"/>
          </a:p>
          <a:p>
            <a:r>
              <a:rPr lang="zh-CN" altLang="zh-CN" dirty="0"/>
              <a:t>（</a:t>
            </a:r>
            <a:r>
              <a:rPr lang="en-US" altLang="zh-CN" dirty="0"/>
              <a:t>6</a:t>
            </a:r>
            <a:r>
              <a:rPr lang="zh-CN" altLang="zh-CN" dirty="0"/>
              <a:t>）全部（</a:t>
            </a:r>
            <a:r>
              <a:rPr lang="en-US" altLang="zh-CN" dirty="0"/>
              <a:t>ALL</a:t>
            </a:r>
            <a:r>
              <a:rPr lang="zh-CN" altLang="zh-CN" dirty="0" smtClean="0"/>
              <a:t>）</a:t>
            </a:r>
            <a:endParaRPr lang="en-US" altLang="zh-CN" dirty="0" smtClean="0"/>
          </a:p>
          <a:p>
            <a:r>
              <a:rPr lang="zh-CN" altLang="zh-CN" dirty="0"/>
              <a:t>（</a:t>
            </a:r>
            <a:r>
              <a:rPr lang="en-US" altLang="zh-CN" dirty="0"/>
              <a:t>7</a:t>
            </a:r>
            <a:r>
              <a:rPr lang="zh-CN" altLang="zh-CN" dirty="0"/>
              <a:t>）栏选（</a:t>
            </a:r>
            <a:r>
              <a:rPr lang="en-US" altLang="zh-CN" dirty="0"/>
              <a:t>F</a:t>
            </a:r>
            <a:r>
              <a:rPr lang="zh-CN" altLang="zh-CN" dirty="0" smtClean="0"/>
              <a:t>）</a:t>
            </a:r>
            <a:endParaRPr lang="en-US" altLang="zh-CN" dirty="0" smtClean="0"/>
          </a:p>
          <a:p>
            <a:r>
              <a:rPr lang="zh-CN" altLang="zh-CN" dirty="0"/>
              <a:t>（</a:t>
            </a:r>
            <a:r>
              <a:rPr lang="en-US" altLang="zh-CN" dirty="0"/>
              <a:t>8</a:t>
            </a:r>
            <a:r>
              <a:rPr lang="zh-CN" altLang="zh-CN" dirty="0"/>
              <a:t>）圈围</a:t>
            </a:r>
            <a:r>
              <a:rPr lang="en-US" altLang="zh-CN" dirty="0"/>
              <a:t>(WP</a:t>
            </a:r>
            <a:r>
              <a:rPr lang="en-US" altLang="zh-CN" dirty="0" smtClean="0"/>
              <a:t>)</a:t>
            </a:r>
          </a:p>
          <a:p>
            <a:r>
              <a:rPr lang="zh-CN" altLang="zh-CN" dirty="0"/>
              <a:t>（</a:t>
            </a:r>
            <a:r>
              <a:rPr lang="en-US" altLang="zh-CN" dirty="0"/>
              <a:t>9</a:t>
            </a:r>
            <a:r>
              <a:rPr lang="zh-CN" altLang="zh-CN" dirty="0"/>
              <a:t>）圈交</a:t>
            </a:r>
            <a:r>
              <a:rPr lang="en-US" altLang="zh-CN" dirty="0"/>
              <a:t>(CP)</a:t>
            </a:r>
            <a:endParaRPr lang="zh-CN" altLang="zh-CN" dirty="0"/>
          </a:p>
          <a:p>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917157" y="297904"/>
            <a:ext cx="1680187" cy="2258918"/>
          </a:xfrm>
          <a:prstGeom prst="rect">
            <a:avLst/>
          </a:prstGeom>
          <a:noFill/>
          <a:extLst>
            <a:ext uri="{909E8E84-426E-40DD-AFC4-6F175D3DCCD1}">
              <a14:hiddenFill xmlns:a14="http://schemas.microsoft.com/office/drawing/2010/main" xmlns="">
                <a:solidFill>
                  <a:srgbClr val="FFFFFF"/>
                </a:solidFill>
              </a14:hiddenFill>
            </a:ext>
          </a:extLst>
        </p:spPr>
      </p:pic>
      <p:pic>
        <p:nvPicPr>
          <p:cNvPr id="1025" name="Picture 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64288" y="450508"/>
            <a:ext cx="1512168" cy="225891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4"/>
          <p:cNvSpPr>
            <a:spLocks noChangeArrowheads="1"/>
          </p:cNvSpPr>
          <p:nvPr/>
        </p:nvSpPr>
        <p:spPr bwMode="auto">
          <a:xfrm>
            <a:off x="0" y="11525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6" name="Rectangle 5"/>
          <p:cNvSpPr>
            <a:spLocks noChangeArrowheads="1"/>
          </p:cNvSpPr>
          <p:nvPr/>
        </p:nvSpPr>
        <p:spPr bwMode="auto">
          <a:xfrm>
            <a:off x="0" y="23050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r>
              <a:rPr kumimoji="0" lang="en-US" altLang="zh-CN" sz="800" b="0" i="0" u="none" strike="noStrike" cap="none" normalizeH="0" baseline="0" smtClean="0">
                <a:ln>
                  <a:noFill/>
                </a:ln>
                <a:solidFill>
                  <a:schemeClr val="tx1"/>
                </a:solidFill>
                <a:effectLst/>
                <a:latin typeface="Arial" pitchFamily="34" charset="0"/>
                <a:ea typeface="宋体" pitchFamily="2" charset="-122"/>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7" name="矩形 6"/>
          <p:cNvSpPr/>
          <p:nvPr/>
        </p:nvSpPr>
        <p:spPr>
          <a:xfrm>
            <a:off x="4788024" y="2557893"/>
            <a:ext cx="4227439" cy="369332"/>
          </a:xfrm>
          <a:prstGeom prst="rect">
            <a:avLst/>
          </a:prstGeom>
        </p:spPr>
        <p:txBody>
          <a:bodyPr wrap="none">
            <a:spAutoFit/>
          </a:bodyPr>
          <a:lstStyle/>
          <a:p>
            <a:r>
              <a:rPr lang="zh-CN" altLang="zh-CN" dirty="0"/>
              <a:t>下部方框为选择框</a:t>
            </a:r>
            <a:r>
              <a:rPr lang="en-US" altLang="zh-CN" dirty="0"/>
              <a:t>          </a:t>
            </a:r>
            <a:r>
              <a:rPr lang="zh-CN" altLang="zh-CN" dirty="0"/>
              <a:t>选择后的图形 </a:t>
            </a:r>
            <a:endParaRPr lang="zh-CN" altLang="en-US" dirty="0"/>
          </a:p>
        </p:txBody>
      </p:sp>
      <p:sp>
        <p:nvSpPr>
          <p:cNvPr id="8" name="矩形 7"/>
          <p:cNvSpPr/>
          <p:nvPr/>
        </p:nvSpPr>
        <p:spPr>
          <a:xfrm>
            <a:off x="5253695" y="3059668"/>
            <a:ext cx="3296095" cy="369332"/>
          </a:xfrm>
          <a:prstGeom prst="rect">
            <a:avLst/>
          </a:prstGeom>
        </p:spPr>
        <p:txBody>
          <a:bodyPr wrap="none">
            <a:spAutoFit/>
          </a:bodyPr>
          <a:lstStyle/>
          <a:p>
            <a:r>
              <a:rPr lang="zh-CN" altLang="zh-CN" dirty="0"/>
              <a:t>图</a:t>
            </a:r>
            <a:r>
              <a:rPr lang="en-US" altLang="zh-CN" dirty="0"/>
              <a:t>5-1  </a:t>
            </a:r>
            <a:r>
              <a:rPr lang="zh-CN" altLang="zh-CN" dirty="0"/>
              <a:t>“窗口”对象选择方式</a:t>
            </a:r>
            <a:endParaRPr lang="zh-CN" altLang="en-US" dirty="0"/>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23382" y="3615118"/>
            <a:ext cx="1624517" cy="2293436"/>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7140810" y="3632854"/>
            <a:ext cx="1603810" cy="2307922"/>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9"/>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11" name="矩形 10"/>
          <p:cNvSpPr/>
          <p:nvPr/>
        </p:nvSpPr>
        <p:spPr>
          <a:xfrm>
            <a:off x="4911674" y="5941847"/>
            <a:ext cx="4237057" cy="369332"/>
          </a:xfrm>
          <a:prstGeom prst="rect">
            <a:avLst/>
          </a:prstGeom>
        </p:spPr>
        <p:txBody>
          <a:bodyPr wrap="none">
            <a:spAutoFit/>
          </a:bodyPr>
          <a:lstStyle/>
          <a:p>
            <a:r>
              <a:rPr lang="zh-CN" altLang="zh-CN" dirty="0"/>
              <a:t>下部虚线框为选择框</a:t>
            </a:r>
            <a:r>
              <a:rPr lang="en-US" altLang="zh-CN" dirty="0"/>
              <a:t>      </a:t>
            </a:r>
            <a:r>
              <a:rPr lang="zh-CN" altLang="zh-CN" dirty="0" smtClean="0"/>
              <a:t>选择</a:t>
            </a:r>
            <a:r>
              <a:rPr lang="zh-CN" altLang="zh-CN" dirty="0"/>
              <a:t>后的图形</a:t>
            </a:r>
          </a:p>
        </p:txBody>
      </p:sp>
      <p:sp>
        <p:nvSpPr>
          <p:cNvPr id="12" name="矩形 11"/>
          <p:cNvSpPr/>
          <p:nvPr/>
        </p:nvSpPr>
        <p:spPr>
          <a:xfrm>
            <a:off x="5516240" y="6444044"/>
            <a:ext cx="3296095" cy="369332"/>
          </a:xfrm>
          <a:prstGeom prst="rect">
            <a:avLst/>
          </a:prstGeom>
        </p:spPr>
        <p:txBody>
          <a:bodyPr wrap="none">
            <a:spAutoFit/>
          </a:bodyPr>
          <a:lstStyle/>
          <a:p>
            <a:r>
              <a:rPr lang="zh-CN" altLang="zh-CN" dirty="0"/>
              <a:t>图</a:t>
            </a:r>
            <a:r>
              <a:rPr lang="en-US" altLang="zh-CN" dirty="0"/>
              <a:t>5-2  </a:t>
            </a:r>
            <a:r>
              <a:rPr lang="zh-CN" altLang="zh-CN" dirty="0"/>
              <a:t>“窗交”对象选择方式</a:t>
            </a:r>
          </a:p>
        </p:txBody>
      </p:sp>
    </p:spTree>
    <p:extLst>
      <p:ext uri="{BB962C8B-B14F-4D97-AF65-F5344CB8AC3E}">
        <p14:creationId xmlns:p14="http://schemas.microsoft.com/office/powerpoint/2010/main" xmlns="" val="229002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9512" y="476672"/>
            <a:ext cx="1569515" cy="2245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4" name="Picture 6"/>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067311" y="476672"/>
            <a:ext cx="1440160" cy="21156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矩形 4"/>
          <p:cNvSpPr/>
          <p:nvPr/>
        </p:nvSpPr>
        <p:spPr>
          <a:xfrm>
            <a:off x="184125" y="2607714"/>
            <a:ext cx="3323346" cy="369332"/>
          </a:xfrm>
          <a:prstGeom prst="rect">
            <a:avLst/>
          </a:prstGeom>
        </p:spPr>
        <p:txBody>
          <a:bodyPr wrap="none">
            <a:spAutoFit/>
          </a:bodyPr>
          <a:lstStyle/>
          <a:p>
            <a:r>
              <a:rPr lang="zh-CN" altLang="zh-CN" dirty="0"/>
              <a:t>虚线为选择栏</a:t>
            </a:r>
            <a:r>
              <a:rPr lang="en-US" altLang="zh-CN" dirty="0"/>
              <a:t>     </a:t>
            </a:r>
            <a:r>
              <a:rPr lang="zh-CN" altLang="zh-CN" dirty="0"/>
              <a:t>选择后的图形</a:t>
            </a:r>
          </a:p>
        </p:txBody>
      </p:sp>
      <p:sp>
        <p:nvSpPr>
          <p:cNvPr id="6" name="矩形 5"/>
          <p:cNvSpPr/>
          <p:nvPr/>
        </p:nvSpPr>
        <p:spPr>
          <a:xfrm>
            <a:off x="222811" y="2977046"/>
            <a:ext cx="3296095" cy="369332"/>
          </a:xfrm>
          <a:prstGeom prst="rect">
            <a:avLst/>
          </a:prstGeom>
        </p:spPr>
        <p:txBody>
          <a:bodyPr wrap="none">
            <a:spAutoFit/>
          </a:bodyPr>
          <a:lstStyle/>
          <a:p>
            <a:r>
              <a:rPr lang="zh-CN" altLang="zh-CN" dirty="0"/>
              <a:t>图</a:t>
            </a:r>
            <a:r>
              <a:rPr lang="en-US" altLang="zh-CN" dirty="0"/>
              <a:t>5-3  </a:t>
            </a:r>
            <a:r>
              <a:rPr lang="zh-CN" altLang="zh-CN" dirty="0"/>
              <a:t>“栏选”对象选择方式</a:t>
            </a:r>
          </a:p>
        </p:txBody>
      </p:sp>
      <p:pic>
        <p:nvPicPr>
          <p:cNvPr id="2056" name="Picture 8"/>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283968" y="476672"/>
            <a:ext cx="1607579" cy="2154840"/>
          </a:xfrm>
          <a:prstGeom prst="rect">
            <a:avLst/>
          </a:prstGeom>
          <a:noFill/>
          <a:extLst>
            <a:ext uri="{909E8E84-426E-40DD-AFC4-6F175D3DCCD1}">
              <a14:hiddenFill xmlns:a14="http://schemas.microsoft.com/office/drawing/2010/main" xmlns="">
                <a:solidFill>
                  <a:srgbClr val="FFFFFF"/>
                </a:solidFill>
              </a14:hiddenFill>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876256" y="581629"/>
            <a:ext cx="1368152" cy="2035126"/>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10"/>
          <p:cNvSpPr>
            <a:spLocks noChangeArrowheads="1"/>
          </p:cNvSpPr>
          <p:nvPr/>
        </p:nvSpPr>
        <p:spPr bwMode="auto">
          <a:xfrm>
            <a:off x="0" y="12001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9" name="Rectangle 11"/>
          <p:cNvSpPr>
            <a:spLocks noChangeArrowheads="1"/>
          </p:cNvSpPr>
          <p:nvPr/>
        </p:nvSpPr>
        <p:spPr bwMode="auto">
          <a:xfrm>
            <a:off x="0" y="23336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  </a:t>
            </a:r>
            <a:r>
              <a:rPr kumimoji="0" lang="en-US" altLang="zh-CN" sz="800" b="0" i="0" u="none" strike="noStrike" cap="none" normalizeH="0" baseline="0" smtClean="0">
                <a:ln>
                  <a:noFill/>
                </a:ln>
                <a:solidFill>
                  <a:schemeClr val="tx1"/>
                </a:solidFill>
                <a:effectLst/>
                <a:latin typeface="Arial" pitchFamily="34" charset="0"/>
                <a:ea typeface="宋体" pitchFamily="2" charset="-122"/>
              </a:rPr>
              <a:t> </a:t>
            </a:r>
            <a:endParaRPr kumimoji="0" lang="en-US" altLang="zh-CN" sz="1800" b="0" i="0" u="none" strike="noStrike" cap="none" normalizeH="0" baseline="0" smtClean="0">
              <a:ln>
                <a:noFill/>
              </a:ln>
              <a:solidFill>
                <a:schemeClr val="tx1"/>
              </a:solidFill>
              <a:effectLst/>
              <a:latin typeface="Arial" pitchFamily="34" charset="0"/>
              <a:ea typeface="宋体" pitchFamily="2" charset="-122"/>
            </a:endParaRPr>
          </a:p>
        </p:txBody>
      </p:sp>
      <p:sp>
        <p:nvSpPr>
          <p:cNvPr id="10" name="矩形 9"/>
          <p:cNvSpPr/>
          <p:nvPr/>
        </p:nvSpPr>
        <p:spPr>
          <a:xfrm>
            <a:off x="4318818" y="2517523"/>
            <a:ext cx="1800493" cy="646331"/>
          </a:xfrm>
          <a:prstGeom prst="rect">
            <a:avLst/>
          </a:prstGeom>
        </p:spPr>
        <p:txBody>
          <a:bodyPr wrap="none">
            <a:spAutoFit/>
          </a:bodyPr>
          <a:lstStyle/>
          <a:p>
            <a:r>
              <a:rPr lang="zh-CN" altLang="zh-CN" dirty="0"/>
              <a:t>十字线所</a:t>
            </a:r>
            <a:r>
              <a:rPr lang="zh-CN" altLang="zh-CN" dirty="0" smtClean="0"/>
              <a:t>拉出</a:t>
            </a:r>
            <a:endParaRPr lang="en-US" altLang="zh-CN" dirty="0" smtClean="0"/>
          </a:p>
          <a:p>
            <a:r>
              <a:rPr lang="zh-CN" altLang="zh-CN" dirty="0" smtClean="0"/>
              <a:t>多边形</a:t>
            </a:r>
            <a:r>
              <a:rPr lang="zh-CN" altLang="zh-CN" dirty="0"/>
              <a:t>为选择框</a:t>
            </a:r>
            <a:endParaRPr lang="zh-CN" altLang="en-US" dirty="0"/>
          </a:p>
        </p:txBody>
      </p:sp>
      <p:sp>
        <p:nvSpPr>
          <p:cNvPr id="11" name="矩形 10"/>
          <p:cNvSpPr/>
          <p:nvPr/>
        </p:nvSpPr>
        <p:spPr>
          <a:xfrm>
            <a:off x="6921878" y="2631512"/>
            <a:ext cx="1569660" cy="369332"/>
          </a:xfrm>
          <a:prstGeom prst="rect">
            <a:avLst/>
          </a:prstGeom>
        </p:spPr>
        <p:txBody>
          <a:bodyPr wrap="none">
            <a:spAutoFit/>
          </a:bodyPr>
          <a:lstStyle/>
          <a:p>
            <a:r>
              <a:rPr lang="zh-CN" altLang="zh-CN" dirty="0"/>
              <a:t>选择后的图形</a:t>
            </a:r>
            <a:endParaRPr lang="zh-CN" altLang="en-US" dirty="0"/>
          </a:p>
        </p:txBody>
      </p:sp>
      <p:sp>
        <p:nvSpPr>
          <p:cNvPr id="12" name="矩形 11"/>
          <p:cNvSpPr/>
          <p:nvPr/>
        </p:nvSpPr>
        <p:spPr>
          <a:xfrm>
            <a:off x="4824068" y="3062057"/>
            <a:ext cx="3369833" cy="369332"/>
          </a:xfrm>
          <a:prstGeom prst="rect">
            <a:avLst/>
          </a:prstGeom>
        </p:spPr>
        <p:txBody>
          <a:bodyPr wrap="none">
            <a:spAutoFit/>
          </a:bodyPr>
          <a:lstStyle/>
          <a:p>
            <a:r>
              <a:rPr lang="zh-CN" altLang="zh-CN" dirty="0"/>
              <a:t> 图</a:t>
            </a:r>
            <a:r>
              <a:rPr lang="en-US" altLang="zh-CN" dirty="0"/>
              <a:t>5-4  </a:t>
            </a:r>
            <a:r>
              <a:rPr lang="zh-CN" altLang="zh-CN" dirty="0"/>
              <a:t>“圈围”对象选择方式</a:t>
            </a:r>
            <a:endParaRPr lang="zh-CN" altLang="en-US" dirty="0"/>
          </a:p>
        </p:txBody>
      </p:sp>
      <p:pic>
        <p:nvPicPr>
          <p:cNvPr id="2060" name="Picture 12"/>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2629158" y="3431389"/>
            <a:ext cx="1756626" cy="22419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61" name="Picture 13"/>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4824068" y="3506322"/>
            <a:ext cx="1490470" cy="21480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矩形 12"/>
          <p:cNvSpPr/>
          <p:nvPr/>
        </p:nvSpPr>
        <p:spPr>
          <a:xfrm>
            <a:off x="2771507" y="5805263"/>
            <a:ext cx="1800493" cy="646331"/>
          </a:xfrm>
          <a:prstGeom prst="rect">
            <a:avLst/>
          </a:prstGeom>
        </p:spPr>
        <p:txBody>
          <a:bodyPr wrap="none">
            <a:spAutoFit/>
          </a:bodyPr>
          <a:lstStyle/>
          <a:p>
            <a:r>
              <a:rPr lang="zh-CN" altLang="zh-CN" dirty="0"/>
              <a:t> 十字线所</a:t>
            </a:r>
            <a:r>
              <a:rPr lang="zh-CN" altLang="zh-CN" dirty="0" smtClean="0"/>
              <a:t>拉出</a:t>
            </a:r>
            <a:endParaRPr lang="en-US" altLang="zh-CN" dirty="0" smtClean="0"/>
          </a:p>
          <a:p>
            <a:r>
              <a:rPr lang="zh-CN" altLang="zh-CN" dirty="0" smtClean="0"/>
              <a:t>多边形</a:t>
            </a:r>
            <a:r>
              <a:rPr lang="zh-CN" altLang="zh-CN" dirty="0"/>
              <a:t>为选择框</a:t>
            </a:r>
            <a:endParaRPr lang="zh-CN" altLang="en-US" dirty="0"/>
          </a:p>
        </p:txBody>
      </p:sp>
      <p:sp>
        <p:nvSpPr>
          <p:cNvPr id="14" name="矩形 13"/>
          <p:cNvSpPr/>
          <p:nvPr/>
        </p:nvSpPr>
        <p:spPr>
          <a:xfrm>
            <a:off x="5007128" y="5939988"/>
            <a:ext cx="1569660" cy="369332"/>
          </a:xfrm>
          <a:prstGeom prst="rect">
            <a:avLst/>
          </a:prstGeom>
        </p:spPr>
        <p:txBody>
          <a:bodyPr wrap="none">
            <a:spAutoFit/>
          </a:bodyPr>
          <a:lstStyle/>
          <a:p>
            <a:r>
              <a:rPr lang="zh-CN" altLang="zh-CN" dirty="0"/>
              <a:t>选择后的图形</a:t>
            </a:r>
          </a:p>
        </p:txBody>
      </p:sp>
      <p:sp>
        <p:nvSpPr>
          <p:cNvPr id="15" name="矩形 14"/>
          <p:cNvSpPr/>
          <p:nvPr/>
        </p:nvSpPr>
        <p:spPr>
          <a:xfrm>
            <a:off x="3290399" y="6412906"/>
            <a:ext cx="3369833" cy="369332"/>
          </a:xfrm>
          <a:prstGeom prst="rect">
            <a:avLst/>
          </a:prstGeom>
        </p:spPr>
        <p:txBody>
          <a:bodyPr wrap="none">
            <a:spAutoFit/>
          </a:bodyPr>
          <a:lstStyle/>
          <a:p>
            <a:r>
              <a:rPr lang="zh-CN" altLang="zh-CN" dirty="0"/>
              <a:t> 图</a:t>
            </a:r>
            <a:r>
              <a:rPr lang="en-US" altLang="zh-CN" dirty="0"/>
              <a:t>5-5  </a:t>
            </a:r>
            <a:r>
              <a:rPr lang="zh-CN" altLang="zh-CN" dirty="0"/>
              <a:t>“圈交”对象选择方式</a:t>
            </a:r>
            <a:endParaRPr lang="zh-CN" altLang="en-US" dirty="0"/>
          </a:p>
        </p:txBody>
      </p:sp>
    </p:spTree>
    <p:extLst>
      <p:ext uri="{BB962C8B-B14F-4D97-AF65-F5344CB8AC3E}">
        <p14:creationId xmlns:p14="http://schemas.microsoft.com/office/powerpoint/2010/main" xmlns="" val="3364661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7174" y="1481328"/>
            <a:ext cx="6115025" cy="4525963"/>
          </a:xfrm>
        </p:spPr>
        <p:txBody>
          <a:bodyPr/>
          <a:lstStyle/>
          <a:p>
            <a:r>
              <a:rPr lang="zh-CN" altLang="zh-CN" dirty="0"/>
              <a:t>有时用户需要选择具有某些共同属性的对象来构造选择集，如选择具有相同颜色、线型或线宽的对象。用户可以使用前面介绍的方法选择这些对象，但如果要选择的对象数量较多且分布在较复杂的图形中，会导致很大的工作量。</a:t>
            </a:r>
            <a:r>
              <a:rPr lang="en-US" altLang="zh-CN" dirty="0"/>
              <a:t>AutoCAD 2014</a:t>
            </a:r>
            <a:r>
              <a:rPr lang="zh-CN" altLang="zh-CN" dirty="0"/>
              <a:t>提供了</a:t>
            </a:r>
            <a:r>
              <a:rPr lang="en-US" altLang="zh-CN" dirty="0"/>
              <a:t>QSELECT</a:t>
            </a:r>
            <a:r>
              <a:rPr lang="zh-CN" altLang="zh-CN" dirty="0"/>
              <a:t>命令来解决这个问题。调用</a:t>
            </a:r>
            <a:r>
              <a:rPr lang="en-US" altLang="zh-CN" dirty="0"/>
              <a:t>QSELECT</a:t>
            </a:r>
            <a:r>
              <a:rPr lang="zh-CN" altLang="zh-CN" dirty="0"/>
              <a:t>命令后，打开“快速选择”对话框，利用该对话框可以根据用户指定的过滤标准快速创建选择集。“快速选择”对话框如图</a:t>
            </a:r>
            <a:r>
              <a:rPr lang="en-US" altLang="zh-CN" dirty="0"/>
              <a:t>5-6</a:t>
            </a:r>
            <a:r>
              <a:rPr lang="zh-CN" altLang="zh-CN" dirty="0"/>
              <a:t>所示。</a:t>
            </a:r>
          </a:p>
          <a:p>
            <a:endParaRPr lang="zh-CN" altLang="en-US" dirty="0"/>
          </a:p>
        </p:txBody>
      </p:sp>
      <p:sp>
        <p:nvSpPr>
          <p:cNvPr id="3" name="标题 2"/>
          <p:cNvSpPr>
            <a:spLocks noGrp="1"/>
          </p:cNvSpPr>
          <p:nvPr>
            <p:ph type="title"/>
          </p:nvPr>
        </p:nvSpPr>
        <p:spPr/>
        <p:txBody>
          <a:bodyPr/>
          <a:lstStyle/>
          <a:p>
            <a:r>
              <a:rPr lang="en-US" altLang="zh-CN" dirty="0">
                <a:effectLst/>
              </a:rPr>
              <a:t>5.1.2  </a:t>
            </a:r>
            <a:r>
              <a:rPr lang="zh-CN" altLang="zh-CN" dirty="0">
                <a:effectLst/>
              </a:rPr>
              <a:t>快速选择</a:t>
            </a:r>
            <a:br>
              <a:rPr lang="zh-CN" altLang="zh-CN" dirty="0">
                <a:effectLst/>
              </a:rPr>
            </a:br>
            <a:endParaRPr lang="zh-CN"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516216" y="1988840"/>
            <a:ext cx="2304256" cy="3006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矩形 3"/>
          <p:cNvSpPr/>
          <p:nvPr/>
        </p:nvSpPr>
        <p:spPr>
          <a:xfrm>
            <a:off x="6516216" y="5157192"/>
            <a:ext cx="2446504" cy="646331"/>
          </a:xfrm>
          <a:prstGeom prst="rect">
            <a:avLst/>
          </a:prstGeom>
        </p:spPr>
        <p:txBody>
          <a:bodyPr wrap="none">
            <a:spAutoFit/>
          </a:bodyPr>
          <a:lstStyle/>
          <a:p>
            <a:r>
              <a:rPr lang="en-US" altLang="zh-CN" dirty="0"/>
              <a:t> </a:t>
            </a:r>
            <a:r>
              <a:rPr lang="zh-CN" altLang="zh-CN" dirty="0"/>
              <a:t>图</a:t>
            </a:r>
            <a:r>
              <a:rPr lang="en-US" altLang="zh-CN" dirty="0"/>
              <a:t>5-6  </a:t>
            </a:r>
            <a:r>
              <a:rPr lang="zh-CN" altLang="zh-CN" dirty="0" smtClean="0"/>
              <a:t>“快速选择”</a:t>
            </a:r>
            <a:endParaRPr lang="en-US" altLang="zh-CN" dirty="0" smtClean="0"/>
          </a:p>
          <a:p>
            <a:pPr algn="ctr"/>
            <a:r>
              <a:rPr lang="zh-CN" altLang="zh-CN" dirty="0" smtClean="0"/>
              <a:t>对话框</a:t>
            </a:r>
            <a:endParaRPr lang="zh-CN" altLang="en-US" dirty="0"/>
          </a:p>
        </p:txBody>
      </p:sp>
    </p:spTree>
    <p:extLst>
      <p:ext uri="{BB962C8B-B14F-4D97-AF65-F5344CB8AC3E}">
        <p14:creationId xmlns:p14="http://schemas.microsoft.com/office/powerpoint/2010/main" xmlns="" val="4149557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79512" y="1484784"/>
            <a:ext cx="5915000" cy="4525963"/>
          </a:xfrm>
        </p:spPr>
        <p:txBody>
          <a:bodyPr/>
          <a:lstStyle/>
          <a:p>
            <a:pPr marL="109728" indent="0">
              <a:buNone/>
            </a:pPr>
            <a:r>
              <a:rPr lang="en-US" altLang="zh-CN" b="1" dirty="0"/>
              <a:t>1</a:t>
            </a:r>
            <a:r>
              <a:rPr lang="zh-CN" altLang="zh-CN" b="1" dirty="0"/>
              <a:t>．执行方式</a:t>
            </a:r>
          </a:p>
          <a:p>
            <a:r>
              <a:rPr lang="zh-CN" altLang="zh-CN" dirty="0"/>
              <a:t>命令行：</a:t>
            </a:r>
            <a:r>
              <a:rPr lang="en-US" altLang="zh-CN" dirty="0"/>
              <a:t>QSELECT</a:t>
            </a:r>
            <a:endParaRPr lang="zh-CN" altLang="zh-CN" dirty="0"/>
          </a:p>
          <a:p>
            <a:r>
              <a:rPr lang="zh-CN" altLang="zh-CN" dirty="0"/>
              <a:t>菜单：工具→快速选择</a:t>
            </a:r>
          </a:p>
          <a:p>
            <a:r>
              <a:rPr lang="zh-CN" altLang="zh-CN" dirty="0"/>
              <a:t>右键快捷菜单：快速选择，如图</a:t>
            </a:r>
            <a:r>
              <a:rPr lang="en-US" altLang="zh-CN" dirty="0"/>
              <a:t>5-7</a:t>
            </a:r>
            <a:r>
              <a:rPr lang="zh-CN" altLang="zh-CN" dirty="0"/>
              <a:t>所示</a:t>
            </a:r>
          </a:p>
          <a:p>
            <a:pPr marL="109728" indent="0">
              <a:buNone/>
            </a:pPr>
            <a:r>
              <a:rPr lang="en-US" altLang="zh-CN" b="1" dirty="0"/>
              <a:t>2</a:t>
            </a:r>
            <a:r>
              <a:rPr lang="zh-CN" altLang="zh-CN" b="1" dirty="0"/>
              <a:t>．操作格式</a:t>
            </a:r>
          </a:p>
          <a:p>
            <a:r>
              <a:rPr lang="zh-CN" altLang="zh-CN" dirty="0"/>
              <a:t>执行上述命令后，系统打开如图</a:t>
            </a:r>
            <a:r>
              <a:rPr lang="en-US" altLang="zh-CN" dirty="0"/>
              <a:t>5-6</a:t>
            </a:r>
            <a:r>
              <a:rPr lang="zh-CN" altLang="zh-CN" dirty="0"/>
              <a:t>所示的“快速选择”对话框。在该对话框中可以选择符合条件的对象或对象组。</a:t>
            </a:r>
          </a:p>
          <a:p>
            <a:endParaRPr lang="zh-CN" alt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372200" y="1365324"/>
            <a:ext cx="1944216" cy="4074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矩形 3"/>
          <p:cNvSpPr/>
          <p:nvPr/>
        </p:nvSpPr>
        <p:spPr>
          <a:xfrm>
            <a:off x="5847905" y="5733256"/>
            <a:ext cx="3296095" cy="369332"/>
          </a:xfrm>
          <a:prstGeom prst="rect">
            <a:avLst/>
          </a:prstGeom>
        </p:spPr>
        <p:txBody>
          <a:bodyPr wrap="none">
            <a:spAutoFit/>
          </a:bodyPr>
          <a:lstStyle/>
          <a:p>
            <a:r>
              <a:rPr lang="zh-CN" altLang="zh-CN" dirty="0"/>
              <a:t>图</a:t>
            </a:r>
            <a:r>
              <a:rPr lang="en-US" altLang="zh-CN" dirty="0"/>
              <a:t>5-7  </a:t>
            </a:r>
            <a:r>
              <a:rPr lang="zh-CN" altLang="zh-CN" dirty="0"/>
              <a:t>“快速选择”右键菜单</a:t>
            </a:r>
          </a:p>
        </p:txBody>
      </p:sp>
    </p:spTree>
    <p:extLst>
      <p:ext uri="{BB962C8B-B14F-4D97-AF65-F5344CB8AC3E}">
        <p14:creationId xmlns:p14="http://schemas.microsoft.com/office/powerpoint/2010/main" xmlns="" val="23460693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289</TotalTime>
  <Words>2379</Words>
  <Application>Microsoft Office PowerPoint</Application>
  <PresentationFormat>全屏显示(4:3)</PresentationFormat>
  <Paragraphs>222</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聚合</vt:lpstr>
      <vt:lpstr>   项目三：基本图形画法及技巧   </vt:lpstr>
      <vt:lpstr>幻灯片 2</vt:lpstr>
      <vt:lpstr>5.1  选择对象  </vt:lpstr>
      <vt:lpstr>5.1.1  构造选择集 </vt:lpstr>
      <vt:lpstr>幻灯片 5</vt:lpstr>
      <vt:lpstr>幻灯片 6</vt:lpstr>
      <vt:lpstr>幻灯片 7</vt:lpstr>
      <vt:lpstr>5.1.2  快速选择 </vt:lpstr>
      <vt:lpstr>幻灯片 9</vt:lpstr>
      <vt:lpstr>5.1.3  实例—选择指定对象 </vt:lpstr>
      <vt:lpstr>幻灯片 11</vt:lpstr>
      <vt:lpstr>5.2  删除及恢复类命令 </vt:lpstr>
      <vt:lpstr>幻灯片 13</vt:lpstr>
      <vt:lpstr>5.2.2  恢复命令 </vt:lpstr>
      <vt:lpstr>5.2.3  清除命令 </vt:lpstr>
      <vt:lpstr>5.4.5  圆角命令 </vt:lpstr>
      <vt:lpstr>幻灯片 17</vt:lpstr>
      <vt:lpstr>幻灯片 18</vt:lpstr>
      <vt:lpstr>5.4.6  实例—吊钩 </vt:lpstr>
      <vt:lpstr>幻灯片 20</vt:lpstr>
      <vt:lpstr>幻灯片 21</vt:lpstr>
      <vt:lpstr>幻灯片 22</vt:lpstr>
      <vt:lpstr>5.4.7  倒角命令 </vt:lpstr>
      <vt:lpstr>幻灯片 24</vt:lpstr>
      <vt:lpstr>幻灯片 25</vt:lpstr>
      <vt:lpstr>5.4.8  实例—M10螺母 </vt:lpstr>
      <vt:lpstr>幻灯片 27</vt:lpstr>
      <vt:lpstr>幻灯片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第1章  基本概念、基本操作 </dc:title>
  <cp:lastModifiedBy>邓兆虎</cp:lastModifiedBy>
  <cp:revision>35</cp:revision>
  <dcterms:modified xsi:type="dcterms:W3CDTF">2020-09-20T15:41:53Z</dcterms:modified>
</cp:coreProperties>
</file>