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848" r:id="rId2"/>
    <p:sldId id="1773" r:id="rId3"/>
    <p:sldId id="1775" r:id="rId4"/>
    <p:sldId id="1777" r:id="rId5"/>
    <p:sldId id="1778" r:id="rId6"/>
    <p:sldId id="1779" r:id="rId7"/>
    <p:sldId id="1780" r:id="rId8"/>
    <p:sldId id="1781" r:id="rId9"/>
    <p:sldId id="1782" r:id="rId10"/>
    <p:sldId id="1783" r:id="rId11"/>
    <p:sldId id="1784" r:id="rId12"/>
    <p:sldId id="1785" r:id="rId13"/>
    <p:sldId id="1786" r:id="rId14"/>
    <p:sldId id="1787" r:id="rId15"/>
    <p:sldId id="1788" r:id="rId16"/>
    <p:sldId id="1852" r:id="rId17"/>
    <p:sldId id="1789" r:id="rId18"/>
    <p:sldId id="1790" r:id="rId19"/>
    <p:sldId id="1791" r:id="rId20"/>
    <p:sldId id="1792" r:id="rId21"/>
    <p:sldId id="1793" r:id="rId22"/>
    <p:sldId id="1794" r:id="rId23"/>
    <p:sldId id="1798" r:id="rId24"/>
    <p:sldId id="1803" r:id="rId25"/>
    <p:sldId id="1804" r:id="rId26"/>
    <p:sldId id="1805" r:id="rId27"/>
    <p:sldId id="1806" r:id="rId28"/>
    <p:sldId id="1807" r:id="rId29"/>
    <p:sldId id="1808" r:id="rId30"/>
    <p:sldId id="1810" r:id="rId31"/>
    <p:sldId id="1811" r:id="rId32"/>
    <p:sldId id="1813" r:id="rId33"/>
    <p:sldId id="1814" r:id="rId34"/>
    <p:sldId id="1816" r:id="rId35"/>
    <p:sldId id="1817" r:id="rId36"/>
    <p:sldId id="1818" r:id="rId37"/>
    <p:sldId id="1824" r:id="rId38"/>
    <p:sldId id="1825" r:id="rId39"/>
    <p:sldId id="1826" r:id="rId40"/>
    <p:sldId id="1827" r:id="rId41"/>
    <p:sldId id="1829" r:id="rId42"/>
    <p:sldId id="1830" r:id="rId43"/>
    <p:sldId id="1831" r:id="rId44"/>
    <p:sldId id="1835" r:id="rId45"/>
    <p:sldId id="1836" r:id="rId46"/>
    <p:sldId id="1837" r:id="rId47"/>
    <p:sldId id="1838" r:id="rId48"/>
    <p:sldId id="1847" r:id="rId49"/>
    <p:sldId id="1848" r:id="rId50"/>
    <p:sldId id="1849" r:id="rId51"/>
    <p:sldId id="1850" r:id="rId52"/>
    <p:sldId id="1851" r:id="rId5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171" autoAdjust="0"/>
  </p:normalViewPr>
  <p:slideViewPr>
    <p:cSldViewPr snapToGrid="0">
      <p:cViewPr varScale="1">
        <p:scale>
          <a:sx n="60" d="100"/>
          <a:sy n="60" d="100"/>
        </p:scale>
        <p:origin x="-9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300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4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9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28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43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 smtClean="0"/>
              <a:t>popitem()：随机删除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19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00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12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 smtClean="0"/>
              <a:t>区别：集合的pop()方法与列表的pop()方法不同，列表是有序的，集合是无序的，</a:t>
            </a:r>
            <a:r>
              <a:rPr lang="en-US" altLang="zh-CN" sz="1200" dirty="0" smtClean="0"/>
              <a:t>pop(index)</a:t>
            </a:r>
            <a:r>
              <a:rPr lang="zh-CN" altLang="en-US" sz="1200" smtClean="0"/>
              <a:t>只适合列表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823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 smtClean="0">
                <a:effectLst/>
              </a:rPr>
              <a:t>序列解包</a:t>
            </a:r>
            <a:r>
              <a:rPr lang="zh-CN" altLang="en-US" dirty="0" smtClean="0">
                <a:effectLst/>
              </a:rPr>
              <a:t>（</a:t>
            </a:r>
            <a:r>
              <a:rPr lang="en-US" altLang="zh-CN" b="1" dirty="0" smtClean="0">
                <a:effectLst/>
              </a:rPr>
              <a:t>Sequence Unpacking</a:t>
            </a:r>
            <a:r>
              <a:rPr lang="zh-CN" altLang="en-US" dirty="0" smtClean="0">
                <a:effectLst/>
              </a:rPr>
              <a:t>）是</a:t>
            </a:r>
            <a:r>
              <a:rPr lang="en-US" altLang="zh-CN" dirty="0" smtClean="0">
                <a:effectLst/>
              </a:rPr>
              <a:t>Python</a:t>
            </a:r>
            <a:r>
              <a:rPr lang="zh-CN" altLang="en-US" dirty="0" smtClean="0">
                <a:effectLst/>
              </a:rPr>
              <a:t>中非常重要和常用的一个功能，可以使用非常简洁的形式完成复杂的功能，大幅度提高了代码的可读性，减少了程序员的代码输入量。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1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list({'a':3, 'b':9, 'c':78}.keys())</a:t>
            </a:r>
          </a:p>
          <a:p>
            <a:r>
              <a:rPr lang="en-US" altLang="zh-CN" dirty="0" smtClean="0"/>
              <a:t>list({'a':3, 'b':9, 'c':78}.values())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18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4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84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 smtClean="0">
                <a:latin typeface="Consolas" panose="020B0609020204030204" charset="0"/>
              </a:rPr>
              <a:t>max(x, key=</a:t>
            </a:r>
            <a:r>
              <a:rPr lang="en-US" altLang="zh-CN" sz="1200" dirty="0" err="1" smtClean="0">
                <a:latin typeface="Consolas" panose="020B0609020204030204" charset="0"/>
              </a:rPr>
              <a:t>int</a:t>
            </a:r>
            <a:r>
              <a:rPr lang="zh-CN" altLang="en-US" sz="1200" dirty="0" smtClean="0">
                <a:latin typeface="Consolas" panose="020B0609020204030204" charset="0"/>
              </a:rPr>
              <a:t>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78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Python strip()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方法用于移除字符串头尾指定的字符（默认为空格或换行符）或字符序列。</a:t>
            </a:r>
          </a:p>
          <a:p>
            <a:pPr latinLnBrk="1"/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注意：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该方法只能删除开头或是结尾的字符，不能删除中间部分的字符。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4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29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50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3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pattFill prst="dotDmnd">
          <a:fgClr>
            <a:srgbClr val="00B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" y="4445"/>
            <a:ext cx="12157075" cy="1002030"/>
          </a:xfrm>
          <a:gradFill>
            <a:gsLst>
              <a:gs pos="100000">
                <a:srgbClr val="0070C0"/>
              </a:gs>
              <a:gs pos="53000">
                <a:schemeClr val="accent1">
                  <a:lumMod val="45000"/>
                  <a:lumOff val="55000"/>
                </a:schemeClr>
              </a:gs>
              <a:gs pos="29000">
                <a:schemeClr val="accent1">
                  <a:lumMod val="45000"/>
                  <a:lumOff val="55000"/>
                </a:schemeClr>
              </a:gs>
              <a:gs pos="1000">
                <a:schemeClr val="accent1">
                  <a:lumMod val="30000"/>
                  <a:lumOff val="70000"/>
                </a:schemeClr>
              </a:gs>
            </a:gsLst>
            <a:lin ang="8100000" scaled="0"/>
          </a:gradFill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463994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905" y="1040765"/>
            <a:ext cx="12157075" cy="0"/>
          </a:xfrm>
          <a:prstGeom prst="line">
            <a:avLst/>
          </a:prstGeom>
          <a:ln w="66675" cmpd="sng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 userDrawn="1"/>
        </p:nvCxnSpPr>
        <p:spPr>
          <a:xfrm>
            <a:off x="589915" y="1062990"/>
            <a:ext cx="0" cy="5121275"/>
          </a:xfrm>
          <a:prstGeom prst="line">
            <a:avLst/>
          </a:prstGeom>
          <a:ln w="476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68"/>
            <a:ext cx="12192000" cy="6858000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640" y="1122680"/>
            <a:ext cx="12091670" cy="2387600"/>
          </a:xfrm>
        </p:spPr>
        <p:txBody>
          <a:bodyPr/>
          <a:lstStyle/>
          <a:p>
            <a:pPr fontAlgn="auto">
              <a:lnSpc>
                <a:spcPct val="120000"/>
              </a:lnSpc>
            </a:pPr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章  </a:t>
            </a:r>
            <a:r>
              <a:rPr lang="en-US" altLang="zh-CN"/>
              <a:t>Python</a:t>
            </a:r>
            <a:r>
              <a:rPr lang="zh-CN" altLang="en-US"/>
              <a:t>序列结构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.3  列表常用方法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945495" cy="5288280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400" dirty="0"/>
              <a:t>（2）pop()、remove()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altLang="en-US" sz="2400" dirty="0"/>
              <a:t>pop()用于删除并返回指定</a:t>
            </a:r>
            <a:r>
              <a:rPr lang="zh-CN" altLang="en-US" sz="2400" dirty="0">
                <a:solidFill>
                  <a:srgbClr val="FF0000"/>
                </a:solidFill>
              </a:rPr>
              <a:t>位置</a:t>
            </a:r>
            <a:r>
              <a:rPr lang="zh-CN" altLang="en-US" sz="2400" dirty="0"/>
              <a:t>（默认是最后一个）上的元素；remove()用于删除列表中第一个</a:t>
            </a:r>
            <a:r>
              <a:rPr lang="zh-CN" altLang="en-US" sz="2400" dirty="0">
                <a:solidFill>
                  <a:srgbClr val="FF0000"/>
                </a:solidFill>
              </a:rPr>
              <a:t>值</a:t>
            </a:r>
            <a:r>
              <a:rPr lang="zh-CN" altLang="en-US" sz="2400" dirty="0"/>
              <a:t>与指定值相等的元素。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altLang="en-US" sz="2400" dirty="0"/>
              <a:t>另外，还可以使用del命令删除列表中指定</a:t>
            </a:r>
            <a:r>
              <a:rPr lang="zh-CN" altLang="en-US" sz="2400" dirty="0">
                <a:solidFill>
                  <a:srgbClr val="FF0000"/>
                </a:solidFill>
              </a:rPr>
              <a:t>位置</a:t>
            </a:r>
            <a:r>
              <a:rPr lang="zh-CN" altLang="en-US" sz="2400" dirty="0"/>
              <a:t>的元素。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[1, 2, 3, 4, 5, 6, 7]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x.pop()                        #弹出并返回尾部元素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7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x.pop(0)                       #弹出并返回指定位置的元素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1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[1, 2, 1, 1, 2]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x.remove(2)                    #删除首个值为2的元素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del x[3]                       #删除指定位置上的元素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[1, 1, 1]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.3  列表常用方法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400" dirty="0"/>
              <a:t>（3）count()、index()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altLang="en-US" sz="2400" dirty="0"/>
              <a:t>列表方法count()用于返回列表中指定元素出现的</a:t>
            </a:r>
            <a:r>
              <a:rPr lang="zh-CN" altLang="en-US" sz="2400" dirty="0">
                <a:solidFill>
                  <a:srgbClr val="FF0000"/>
                </a:solidFill>
              </a:rPr>
              <a:t>次数</a:t>
            </a:r>
            <a:r>
              <a:rPr lang="zh-CN" altLang="en-US" sz="2400" dirty="0"/>
              <a:t>；index()用于返回指定元素在列表中</a:t>
            </a:r>
            <a:r>
              <a:rPr lang="zh-CN" altLang="en-US" sz="2400" dirty="0">
                <a:solidFill>
                  <a:srgbClr val="FF0000"/>
                </a:solidFill>
              </a:rPr>
              <a:t>首次出现的位置</a:t>
            </a:r>
            <a:r>
              <a:rPr lang="zh-CN" altLang="en-US" sz="2400" dirty="0"/>
              <a:t>，如果该元素不在列表中则抛出异常。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[1, 2, 2, 3, 3, 3, 4, 4, 4, 4]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x.count(3)                     #元素3在列表x中的出现次数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3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x.count(5)                     #不存在，返回0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0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x.index(2)                     #元素2在列表x中首次出现的索引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1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x.index(5)                     #列表x中没有5，抛出异常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FF0000"/>
                </a:solidFill>
                <a:latin typeface="Consolas" panose="020B0609020204030204" charset="0"/>
              </a:rPr>
              <a:t>ValueError: 5 is not in list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.3  列表常用方法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41095"/>
            <a:ext cx="10515600" cy="5215255"/>
          </a:xfrm>
        </p:spPr>
        <p:txBody>
          <a:bodyPr>
            <a:normAutofit fontScale="87500" lnSpcReduction="20000"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400" dirty="0"/>
              <a:t>（4）sort()、reverse()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altLang="en-US" sz="2400" dirty="0"/>
              <a:t>列表对象的sort()方法用于按照指定的规则对所有元素进行排序；reverse()方法用于将列表所有元素逆序或翻转。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list(range(11))                       #包含11个整数的列表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import random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random.shuffle(x)                         #把列表x中的元素随机乱序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[6, 0, 1, 7, 4, 3, 2, 8, 5, 10, 9]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x.sort(key=lambda item:len(str(item)), reverse=True)  #按转换成字符串以后的</a:t>
            </a:r>
            <a:r>
              <a:rPr lang="zh-CN" altLang="en-US" sz="2000" dirty="0">
                <a:solidFill>
                  <a:srgbClr val="FF0000"/>
                </a:solidFill>
                <a:latin typeface="Consolas" panose="020B0609020204030204" charset="0"/>
              </a:rPr>
              <a:t>长度</a:t>
            </a:r>
            <a:r>
              <a:rPr lang="zh-CN" altLang="en-US" sz="2000" dirty="0">
                <a:latin typeface="Consolas" panose="020B0609020204030204" charset="0"/>
              </a:rPr>
              <a:t>，降序排列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[10, 6, 0, 1, 7, 4, 3, 2, 8, 5, 9]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x.sort(key=str)                           #按转换为字符串后的</a:t>
            </a:r>
            <a:r>
              <a:rPr lang="zh-CN" altLang="en-US" sz="2000" dirty="0">
                <a:solidFill>
                  <a:srgbClr val="FF0000"/>
                </a:solidFill>
                <a:latin typeface="Consolas" panose="020B0609020204030204" charset="0"/>
              </a:rPr>
              <a:t>大小</a:t>
            </a:r>
            <a:r>
              <a:rPr lang="zh-CN" altLang="en-US" sz="2000" dirty="0">
                <a:latin typeface="Consolas" panose="020B0609020204030204" charset="0"/>
              </a:rPr>
              <a:t>，升序排序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[0, 1, 10, 2, 3, 4, 5, 6, 7, 8, 9]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x.sort()                                  #按默认规则排序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[0, 1, 2, 3, 4, 5, 6, 7, 8, 9, 10]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x.reverse()                               #把所有元素翻转或逆序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[10, 9, 8, 7, 6, 5, 4, 3, 2, 1, 0]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2</a:t>
            </a:r>
            <a:r>
              <a:rPr lang="zh-CN" altLang="en-US"/>
              <a:t>.4  列表对象支持的运算符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5195570"/>
          </a:xfrm>
        </p:spPr>
        <p:txBody>
          <a:bodyPr>
            <a:normAutofit/>
          </a:bodyPr>
          <a:lstStyle/>
          <a:p>
            <a:pPr indent="-228600" fontAlgn="auto">
              <a:lnSpc>
                <a:spcPct val="100000"/>
              </a:lnSpc>
              <a:spcBef>
                <a:spcPts val="0"/>
              </a:spcBef>
            </a:pPr>
            <a:r>
              <a:rPr lang="zh-CN" altLang="en-US" sz="2400"/>
              <a:t>加法运算符+也可以实现列表增加元素的目的，但不属于原地操作，而是</a:t>
            </a:r>
            <a:r>
              <a:rPr lang="zh-CN" altLang="en-US" sz="2400">
                <a:solidFill>
                  <a:srgbClr val="FF0000"/>
                </a:solidFill>
              </a:rPr>
              <a:t>返回新列表</a:t>
            </a:r>
            <a:r>
              <a:rPr lang="zh-CN" altLang="en-US" sz="2400"/>
              <a:t>，涉及大量元素的复制，效率非常低。使用复合赋值运算符+=实现列表追加元素时属于原地操作，与append()方法一样高效。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 = [1, 2, 3]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id(x)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53868168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 = x + [4]                        #连接两个列表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[1, 2, 3, 4]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id(x)                              #内存地址发生改变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53875720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 += [5]                           #为列表追加元素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[1, 2, 3, 4, 5]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id(x)                              #内存地址不变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53875720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.4  列表对象支持的运算符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530606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400"/>
              <a:t>乘法运算符*可以用于列表和整数相乘，表示序列重复，</a:t>
            </a:r>
            <a:r>
              <a:rPr lang="zh-CN" altLang="en-US" sz="2400">
                <a:solidFill>
                  <a:srgbClr val="FF0000"/>
                </a:solidFill>
              </a:rPr>
              <a:t>返回新列表</a:t>
            </a:r>
            <a:r>
              <a:rPr lang="zh-CN" altLang="en-US" sz="2400"/>
              <a:t>。运算符*=也可以用于列表元素重复，属于原地操作。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 = [1, 2, 3, 4]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id(x)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54497224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 = x * 2                           #元素重复，返回新列表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[1, 2, 3, 4, 1, 2, 3, 4]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id(x)                               #地址发生改变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54603912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 *= 2                              #元素重复，原地进行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[1, 2, 3, 4, 1, 2, 3, 4, 1, 2, 3, 4, 1, 2, 3, 4]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id(x)                               #地址不变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54603912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.4  列表对象支持的运算符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50000"/>
              </a:lnSpc>
            </a:pPr>
            <a:r>
              <a:rPr lang="zh-CN" altLang="en-US" sz="2400"/>
              <a:t>成员测试运算符in可用于测试列表中是否包含某个元素，</a:t>
            </a:r>
            <a:r>
              <a:rPr lang="zh-CN" altLang="en-US" sz="2400">
                <a:solidFill>
                  <a:srgbClr val="FF0000"/>
                </a:solidFill>
              </a:rPr>
              <a:t>查询时间随着列表长度的增加而线性增加</a:t>
            </a:r>
            <a:r>
              <a:rPr lang="zh-CN" altLang="en-US" sz="2400"/>
              <a:t>，而同样的操作对于集合而言则是常数级的。</a:t>
            </a:r>
          </a:p>
          <a:p>
            <a:pPr marL="0" indent="0">
              <a:buNone/>
            </a:pPr>
            <a:endParaRPr lang="zh-CN" altLang="en-US" sz="200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3 in [1, 2, 3]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True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3 in [1, 2, '3']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False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.4  列表对象支持的运算符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400"/>
              <a:t>关系运算符可以用来比较两个列表的大小。</a:t>
            </a:r>
            <a:endParaRPr lang="zh-CN" altLang="en-US"/>
          </a:p>
          <a:p>
            <a:pPr marL="0" indent="0">
              <a:buNone/>
            </a:pPr>
            <a:endParaRPr lang="zh-CN" altLang="en-US" sz="2000">
              <a:latin typeface="Consolas" panose="020B0609020204030204" charset="0"/>
              <a:cs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  <a:cs typeface="Consolas" panose="020B0609020204030204" charset="0"/>
              </a:rPr>
              <a:t>&gt;&gt;&gt; [1, 2, 4] &gt; [1, 2, 3, 5]    #逐个比较对应位置的元素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  <a:cs typeface="Consolas" panose="020B0609020204030204" charset="0"/>
              </a:rPr>
              <a:t>                                #直到某个能够比较出大小为止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  <a:cs typeface="Consolas" panose="020B0609020204030204" charset="0"/>
              </a:rPr>
              <a:t>True</a:t>
            </a:r>
            <a:endParaRPr lang="zh-CN" altLang="en-US" sz="2000">
              <a:latin typeface="Consolas" panose="020B0609020204030204" charset="0"/>
              <a:cs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  <a:cs typeface="Consolas" panose="020B0609020204030204" charset="0"/>
              </a:rPr>
              <a:t>&gt;&gt;&gt; [1, 2, 4] == [1, 2, 3, 5]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  <a:cs typeface="Consolas" panose="020B0609020204030204" charset="0"/>
              </a:rPr>
              <a:t>False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2</a:t>
            </a:r>
            <a:r>
              <a:rPr lang="zh-CN" altLang="en-US"/>
              <a:t>.5  内置函数对列表的操作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Bef>
                <a:spcPts val="40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max()、min()</a:t>
            </a:r>
            <a:r>
              <a:rPr lang="zh-CN" altLang="en-US" sz="2400" dirty="0"/>
              <a:t>函数用于返回列表中所有元素的最大值和最小值，</a:t>
            </a:r>
          </a:p>
          <a:p>
            <a:pPr fontAlgn="auto">
              <a:lnSpc>
                <a:spcPct val="100000"/>
              </a:lnSpc>
              <a:spcBef>
                <a:spcPts val="40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sum()</a:t>
            </a:r>
            <a:r>
              <a:rPr lang="zh-CN" altLang="en-US" sz="2400" dirty="0"/>
              <a:t>函数用于返回列表中所有元素之和；</a:t>
            </a:r>
          </a:p>
          <a:p>
            <a:pPr fontAlgn="auto">
              <a:lnSpc>
                <a:spcPct val="100000"/>
              </a:lnSpc>
              <a:spcBef>
                <a:spcPts val="40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len()</a:t>
            </a:r>
            <a:r>
              <a:rPr lang="zh-CN" altLang="en-US" sz="2400" dirty="0"/>
              <a:t>函数用于返回列表中元素个数，zip()函数用于将多个列表中元素重新组合为元组并返回包含这些元组的zip对象；</a:t>
            </a:r>
          </a:p>
          <a:p>
            <a:pPr fontAlgn="auto">
              <a:lnSpc>
                <a:spcPct val="100000"/>
              </a:lnSpc>
              <a:spcBef>
                <a:spcPts val="400"/>
              </a:spcBef>
            </a:pPr>
            <a:r>
              <a:rPr lang="zh-CN" altLang="en-US" sz="2400" dirty="0"/>
              <a:t>enumerate()函数返回包含若干下标和值的迭代对象；</a:t>
            </a:r>
          </a:p>
          <a:p>
            <a:pPr fontAlgn="auto">
              <a:lnSpc>
                <a:spcPct val="100000"/>
              </a:lnSpc>
              <a:spcBef>
                <a:spcPts val="400"/>
              </a:spcBef>
            </a:pPr>
            <a:r>
              <a:rPr lang="zh-CN" altLang="en-US" sz="2400" dirty="0"/>
              <a:t>map()函数把函数映射到列表上的每个元素，filter()函数根据指定函数的返回值对列表元素进行过滤；</a:t>
            </a:r>
          </a:p>
          <a:p>
            <a:pPr fontAlgn="auto">
              <a:lnSpc>
                <a:spcPct val="100000"/>
              </a:lnSpc>
              <a:spcBef>
                <a:spcPts val="400"/>
              </a:spcBef>
            </a:pPr>
            <a:r>
              <a:rPr lang="zh-CN" altLang="en-US" sz="2400" dirty="0"/>
              <a:t>all()函数用来测试列表中是否所有元素都等价于True，any()用来测试列表中是否有等价于True的元素。</a:t>
            </a:r>
          </a:p>
          <a:p>
            <a:pPr fontAlgn="auto">
              <a:lnSpc>
                <a:spcPct val="100000"/>
              </a:lnSpc>
              <a:spcBef>
                <a:spcPts val="400"/>
              </a:spcBef>
            </a:pPr>
            <a:r>
              <a:rPr lang="zh-CN" altLang="en-US" sz="2400" dirty="0"/>
              <a:t>标准库functools中的reduce()函数以及标准库itertools中的compress()、groupby()、dropwhile()等大量函数也可以对列表进行操作。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.5  内置函数对列表的操作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4918075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list(range(11))              #生成列表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import random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random.shuffle(x)                #打乱列表中元素顺序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[0, 6, 10, 9, 8, 7, 4, 5, 2, 1, 3]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all(x)                           #测试是否所有元素都等价于True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False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any(x)                           #测试是否存在等价于True的元素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True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max(x)                           #返回最大值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10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max(x, key=str)                  #按指定规则返回最大值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9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min(x)</a:t>
            </a:r>
            <a:endParaRPr lang="zh-CN" altLang="en-US" sz="2000" dirty="0">
              <a:solidFill>
                <a:srgbClr val="00B0F0"/>
              </a:solidFill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0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.5  内置函数对列表的操作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5035550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sum(x)                    #所有元素之和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55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len(x)                    #列表元素个数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11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list(zip(x, [1]*11))      #多列表元素重新组合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[(0, 1), (6, 1), (10, 1), (9, 1), (8, 1), (7, 1), (4, 1), (5, 1), (2, 1), (1, 1), (3, 1)]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list(zip(range(1,4)))     #zip()函数也可以用于一个序列或迭代对象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[(1,), (2,), (3,)]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list(zip(['a', 'b', 'c'], [1, 2]))    #如果两个列表不等长，以短的为准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[('a', 1), ('b', 2)]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enumerate(x)              #枚举列表元素，返回enumerate对象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&lt;enumerate object at 0x00000000030A9120&gt;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list(enumerate(x))        #enumerate对象可以转换为列表、元组、集合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[(0, 0), (1, 6), (2, 10), (3, 9), (4, 8), (5, 7), (6, 4), (7, 5), (8, 2), (9, 1), (10, 3)]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3.1  Python序列概述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</a:t>
            </a:fld>
            <a:endParaRPr lang="zh-CN" altLang="en-US"/>
          </a:p>
        </p:txBody>
      </p:sp>
      <p:grpSp>
        <p:nvGrpSpPr>
          <p:cNvPr id="15361" name="画布 8"/>
          <p:cNvGrpSpPr/>
          <p:nvPr/>
        </p:nvGrpSpPr>
        <p:grpSpPr>
          <a:xfrm>
            <a:off x="1885950" y="1679575"/>
            <a:ext cx="6751638" cy="4132263"/>
            <a:chOff x="0" y="0"/>
            <a:chExt cx="4302760" cy="3054985"/>
          </a:xfrm>
        </p:grpSpPr>
        <p:sp>
          <p:nvSpPr>
            <p:cNvPr id="15362" name="画布 8"/>
            <p:cNvSpPr/>
            <p:nvPr/>
          </p:nvSpPr>
          <p:spPr>
            <a:xfrm>
              <a:off x="0" y="0"/>
              <a:ext cx="4302760" cy="305498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endParaRPr lang="en-US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文本框 9"/>
            <p:cNvSpPr txBox="1"/>
            <p:nvPr/>
          </p:nvSpPr>
          <p:spPr>
            <a:xfrm>
              <a:off x="95250" y="661035"/>
              <a:ext cx="734695" cy="28194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just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有序序列</a:t>
              </a:r>
            </a:p>
          </p:txBody>
        </p:sp>
        <p:sp>
          <p:nvSpPr>
            <p:cNvPr id="10" name="文本框 10"/>
            <p:cNvSpPr txBox="1"/>
            <p:nvPr/>
          </p:nvSpPr>
          <p:spPr>
            <a:xfrm>
              <a:off x="104775" y="1510665"/>
              <a:ext cx="734695" cy="28194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just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无序序列</a:t>
              </a:r>
            </a:p>
          </p:txBody>
        </p:sp>
        <p:sp>
          <p:nvSpPr>
            <p:cNvPr id="11" name="文本框 11"/>
            <p:cNvSpPr txBox="1"/>
            <p:nvPr/>
          </p:nvSpPr>
          <p:spPr>
            <a:xfrm>
              <a:off x="1545473" y="25351"/>
              <a:ext cx="1194211" cy="28120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列表</a:t>
              </a:r>
            </a:p>
          </p:txBody>
        </p:sp>
        <p:sp>
          <p:nvSpPr>
            <p:cNvPr id="12" name="文本框 12"/>
            <p:cNvSpPr txBox="1"/>
            <p:nvPr/>
          </p:nvSpPr>
          <p:spPr>
            <a:xfrm>
              <a:off x="1540617" y="512646"/>
              <a:ext cx="1198662" cy="28120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元组</a:t>
              </a:r>
            </a:p>
          </p:txBody>
        </p:sp>
        <p:sp>
          <p:nvSpPr>
            <p:cNvPr id="13" name="文本框 13"/>
            <p:cNvSpPr txBox="1"/>
            <p:nvPr/>
          </p:nvSpPr>
          <p:spPr>
            <a:xfrm>
              <a:off x="1540617" y="1001350"/>
              <a:ext cx="1198662" cy="28120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字符串</a:t>
              </a:r>
            </a:p>
          </p:txBody>
        </p:sp>
        <p:sp>
          <p:nvSpPr>
            <p:cNvPr id="14" name="文本框 14"/>
            <p:cNvSpPr txBox="1"/>
            <p:nvPr/>
          </p:nvSpPr>
          <p:spPr>
            <a:xfrm>
              <a:off x="1539807" y="1507893"/>
              <a:ext cx="1199876" cy="28120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字典</a:t>
              </a:r>
            </a:p>
          </p:txBody>
        </p:sp>
        <p:sp>
          <p:nvSpPr>
            <p:cNvPr id="15" name="文本框 15"/>
            <p:cNvSpPr txBox="1"/>
            <p:nvPr/>
          </p:nvSpPr>
          <p:spPr>
            <a:xfrm>
              <a:off x="1539403" y="2043542"/>
              <a:ext cx="1200686" cy="28120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集合</a:t>
              </a:r>
            </a:p>
          </p:txBody>
        </p:sp>
        <p:sp>
          <p:nvSpPr>
            <p:cNvPr id="16" name="文本框 16"/>
            <p:cNvSpPr txBox="1"/>
            <p:nvPr/>
          </p:nvSpPr>
          <p:spPr>
            <a:xfrm>
              <a:off x="1539807" y="2526142"/>
              <a:ext cx="1200281" cy="4999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range、zip、map、enumerate等</a:t>
              </a:r>
            </a:p>
          </p:txBody>
        </p:sp>
        <p:sp>
          <p:nvSpPr>
            <p:cNvPr id="17" name="文本框 17"/>
            <p:cNvSpPr txBox="1"/>
            <p:nvPr/>
          </p:nvSpPr>
          <p:spPr>
            <a:xfrm>
              <a:off x="3305810" y="687705"/>
              <a:ext cx="915670" cy="28194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可变序列</a:t>
              </a:r>
            </a:p>
          </p:txBody>
        </p:sp>
        <p:sp>
          <p:nvSpPr>
            <p:cNvPr id="18" name="文本框 18"/>
            <p:cNvSpPr txBox="1"/>
            <p:nvPr/>
          </p:nvSpPr>
          <p:spPr>
            <a:xfrm>
              <a:off x="3305175" y="1513205"/>
              <a:ext cx="914400" cy="28194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 fontAlgn="base"/>
              <a:r>
                <a:rPr lang="en-US" altLang="zh-CN" sz="1800" strike="noStrike" kern="100" noProof="1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不可变序列</a:t>
              </a:r>
            </a:p>
          </p:txBody>
        </p:sp>
        <p:cxnSp>
          <p:nvCxnSpPr>
            <p:cNvPr id="19" name="直接箭头连接符 19"/>
            <p:cNvCxnSpPr>
              <a:stCxn id="11" idx="3"/>
              <a:endCxn id="17" idx="1"/>
            </p:cNvCxnSpPr>
            <p:nvPr/>
          </p:nvCxnSpPr>
          <p:spPr>
            <a:xfrm>
              <a:off x="2739890" y="166370"/>
              <a:ext cx="565743" cy="662872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20"/>
            <p:cNvCxnSpPr>
              <a:stCxn id="14" idx="3"/>
              <a:endCxn id="17" idx="1"/>
            </p:cNvCxnSpPr>
            <p:nvPr/>
          </p:nvCxnSpPr>
          <p:spPr>
            <a:xfrm flipV="1">
              <a:off x="2739546" y="828955"/>
              <a:ext cx="566147" cy="81967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1"/>
            <p:cNvCxnSpPr>
              <a:stCxn id="15" idx="3"/>
              <a:endCxn id="17" idx="1"/>
            </p:cNvCxnSpPr>
            <p:nvPr/>
          </p:nvCxnSpPr>
          <p:spPr>
            <a:xfrm flipV="1">
              <a:off x="2740329" y="829081"/>
              <a:ext cx="565338" cy="1355319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2"/>
            <p:cNvCxnSpPr>
              <a:stCxn id="12" idx="3"/>
              <a:endCxn id="18" idx="1"/>
            </p:cNvCxnSpPr>
            <p:nvPr/>
          </p:nvCxnSpPr>
          <p:spPr>
            <a:xfrm>
              <a:off x="2739597" y="653415"/>
              <a:ext cx="565743" cy="100088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3"/>
            <p:cNvCxnSpPr>
              <a:stCxn id="13" idx="3"/>
              <a:endCxn id="18" idx="1"/>
            </p:cNvCxnSpPr>
            <p:nvPr/>
          </p:nvCxnSpPr>
          <p:spPr>
            <a:xfrm>
              <a:off x="2739571" y="1142365"/>
              <a:ext cx="565743" cy="51217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24"/>
            <p:cNvCxnSpPr>
              <a:stCxn id="16" idx="3"/>
              <a:endCxn id="18" idx="1"/>
            </p:cNvCxnSpPr>
            <p:nvPr/>
          </p:nvCxnSpPr>
          <p:spPr>
            <a:xfrm flipV="1">
              <a:off x="2739980" y="1654220"/>
              <a:ext cx="565338" cy="1122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5"/>
            <p:cNvCxnSpPr>
              <a:stCxn id="11" idx="1"/>
              <a:endCxn id="9" idx="3"/>
            </p:cNvCxnSpPr>
            <p:nvPr/>
          </p:nvCxnSpPr>
          <p:spPr>
            <a:xfrm flipH="1">
              <a:off x="829898" y="166370"/>
              <a:ext cx="715879" cy="63611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6"/>
            <p:cNvCxnSpPr>
              <a:stCxn id="12" idx="1"/>
              <a:endCxn id="9" idx="3"/>
            </p:cNvCxnSpPr>
            <p:nvPr/>
          </p:nvCxnSpPr>
          <p:spPr>
            <a:xfrm flipH="1">
              <a:off x="829675" y="653415"/>
              <a:ext cx="711023" cy="14881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箭头连接符 27"/>
            <p:cNvCxnSpPr>
              <a:stCxn id="13" idx="1"/>
              <a:endCxn id="9" idx="3"/>
            </p:cNvCxnSpPr>
            <p:nvPr/>
          </p:nvCxnSpPr>
          <p:spPr>
            <a:xfrm flipH="1" flipV="1">
              <a:off x="829675" y="802479"/>
              <a:ext cx="711023" cy="3398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箭头连接符 28"/>
            <p:cNvCxnSpPr>
              <a:stCxn id="16" idx="1"/>
              <a:endCxn id="9" idx="3"/>
            </p:cNvCxnSpPr>
            <p:nvPr/>
          </p:nvCxnSpPr>
          <p:spPr>
            <a:xfrm flipH="1" flipV="1">
              <a:off x="829849" y="802158"/>
              <a:ext cx="709809" cy="19740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9"/>
            <p:cNvCxnSpPr>
              <a:stCxn id="14" idx="1"/>
              <a:endCxn id="10" idx="3"/>
            </p:cNvCxnSpPr>
            <p:nvPr/>
          </p:nvCxnSpPr>
          <p:spPr>
            <a:xfrm flipH="1">
              <a:off x="839157" y="1648626"/>
              <a:ext cx="700501" cy="3286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30"/>
            <p:cNvCxnSpPr>
              <a:stCxn id="15" idx="1"/>
              <a:endCxn id="10" idx="3"/>
            </p:cNvCxnSpPr>
            <p:nvPr/>
          </p:nvCxnSpPr>
          <p:spPr>
            <a:xfrm flipH="1" flipV="1">
              <a:off x="838926" y="1652037"/>
              <a:ext cx="700501" cy="532363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3.2.6  </a:t>
            </a:r>
            <a:r>
              <a:rPr lang="zh-CN" altLang="en-US"/>
              <a:t>列表推导式语法与应用案例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x-none" sz="2400" dirty="0">
                <a:effectLst/>
                <a:latin typeface="宋体" panose="02010600030101010101" pitchFamily="2" charset="-122"/>
                <a:sym typeface="+mn-ea"/>
              </a:rPr>
              <a:t>列表推导式使用非常</a:t>
            </a:r>
            <a:r>
              <a:rPr lang="en-US" altLang="x-none" sz="2400" dirty="0">
                <a:solidFill>
                  <a:srgbClr val="FF0000"/>
                </a:solidFill>
                <a:effectLst/>
                <a:latin typeface="宋体" panose="02010600030101010101" pitchFamily="2" charset="-122"/>
                <a:sym typeface="+mn-ea"/>
              </a:rPr>
              <a:t>简洁</a:t>
            </a:r>
            <a:r>
              <a:rPr lang="en-US" altLang="x-none" sz="2400" dirty="0">
                <a:effectLst/>
                <a:latin typeface="宋体" panose="02010600030101010101" pitchFamily="2" charset="-122"/>
                <a:sym typeface="+mn-ea"/>
              </a:rPr>
              <a:t>的方式来快速生成满足特定需求的列表，代码具有非常强的</a:t>
            </a:r>
            <a:r>
              <a:rPr lang="en-US" altLang="x-none" sz="2400" dirty="0">
                <a:solidFill>
                  <a:srgbClr val="FF0000"/>
                </a:solidFill>
                <a:effectLst/>
                <a:latin typeface="宋体" panose="02010600030101010101" pitchFamily="2" charset="-122"/>
                <a:sym typeface="+mn-ea"/>
              </a:rPr>
              <a:t>可读性</a:t>
            </a:r>
            <a:r>
              <a:rPr lang="en-US" altLang="x-none" sz="2400" dirty="0">
                <a:effectLst/>
                <a:latin typeface="宋体" panose="02010600030101010101" pitchFamily="2" charset="-122"/>
                <a:sym typeface="+mn-ea"/>
              </a:rPr>
              <a:t>。</a:t>
            </a:r>
            <a:endParaRPr lang="en-US" altLang="x-none" sz="2400" strike="noStrike" noProof="1">
              <a:effectLst/>
              <a:latin typeface="宋体" panose="02010600030101010101" pitchFamily="2" charset="-122"/>
            </a:endParaRPr>
          </a:p>
          <a:p>
            <a:pPr fontAlgn="base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>
                <a:effectLst/>
                <a:latin typeface="宋体" panose="02010600030101010101" pitchFamily="2" charset="-122"/>
                <a:sym typeface="+mn-ea"/>
              </a:rPr>
              <a:t>列表推导式语法形式为：</a:t>
            </a:r>
            <a:endParaRPr lang="zh-CN" altLang="en-US" sz="2400" strike="noStrike" noProof="1">
              <a:effectLst/>
              <a:latin typeface="宋体" panose="02010600030101010101" pitchFamily="2" charset="-122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None/>
            </a:pPr>
            <a:r>
              <a:rPr lang="en-US" altLang="x-none" sz="2000" dirty="0">
                <a:effectLst/>
                <a:latin typeface="Consolas" panose="020B0609020204030204" charset="0"/>
                <a:sym typeface="+mn-ea"/>
              </a:rPr>
              <a:t>[expression for expr1 in sequence1 if condition1</a:t>
            </a:r>
            <a:endParaRPr lang="en-US" altLang="x-none" sz="2000" strike="noStrike" noProof="1">
              <a:effectLst/>
              <a:latin typeface="Consolas" panose="020B0609020204030204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None/>
            </a:pPr>
            <a:r>
              <a:rPr lang="en-US" altLang="x-none" sz="2000" dirty="0">
                <a:effectLst/>
                <a:latin typeface="Consolas" panose="020B0609020204030204" charset="0"/>
                <a:sym typeface="+mn-ea"/>
              </a:rPr>
              <a:t>            for expr2 in sequence2 if condition2</a:t>
            </a:r>
            <a:endParaRPr lang="en-US" altLang="x-none" sz="2000" strike="noStrike" noProof="1">
              <a:effectLst/>
              <a:latin typeface="Consolas" panose="020B0609020204030204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None/>
            </a:pPr>
            <a:r>
              <a:rPr lang="en-US" altLang="x-none" sz="2000" dirty="0">
                <a:effectLst/>
                <a:latin typeface="Consolas" panose="020B0609020204030204" charset="0"/>
                <a:sym typeface="+mn-ea"/>
              </a:rPr>
              <a:t>            for expr3 in sequence3 if condition3</a:t>
            </a:r>
            <a:endParaRPr lang="en-US" altLang="x-none" sz="2000" strike="noStrike" noProof="1">
              <a:effectLst/>
              <a:latin typeface="Consolas" panose="020B0609020204030204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None/>
            </a:pPr>
            <a:r>
              <a:rPr lang="en-US" altLang="x-none" sz="2000" dirty="0">
                <a:effectLst/>
                <a:latin typeface="Consolas" panose="020B0609020204030204" charset="0"/>
                <a:sym typeface="+mn-ea"/>
              </a:rPr>
              <a:t>            ...</a:t>
            </a:r>
            <a:endParaRPr lang="en-US" altLang="x-none" sz="2000" strike="noStrike" noProof="1">
              <a:effectLst/>
              <a:latin typeface="Consolas" panose="020B0609020204030204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None/>
            </a:pPr>
            <a:r>
              <a:rPr lang="en-US" altLang="x-none" sz="2000" dirty="0">
                <a:effectLst/>
                <a:latin typeface="Consolas" panose="020B0609020204030204" charset="0"/>
                <a:sym typeface="+mn-ea"/>
              </a:rPr>
              <a:t>            for exprN in sequenceN if conditionN]</a:t>
            </a:r>
            <a:endParaRPr lang="en-US" altLang="x-none" sz="2000" strike="noStrike" noProof="1">
              <a:effectLst/>
              <a:latin typeface="Consolas" panose="020B0609020204030204" charset="0"/>
            </a:endParaRPr>
          </a:p>
          <a:p>
            <a:pPr marL="1905" indent="-344805" fontAlgn="base">
              <a:lnSpc>
                <a:spcPct val="80000"/>
              </a:lnSpc>
              <a:buNone/>
            </a:pP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3.2.6  </a:t>
            </a:r>
            <a:r>
              <a:rPr lang="zh-CN" altLang="en-US">
                <a:sym typeface="+mn-ea"/>
              </a:rPr>
              <a:t>列表推导式语法与应用案例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列表推导式在逻辑上</a:t>
            </a:r>
            <a:r>
              <a:rPr lang="zh-CN" altLang="en-US" sz="2400" dirty="0">
                <a:solidFill>
                  <a:srgbClr val="FF0000"/>
                </a:solidFill>
              </a:rPr>
              <a:t>等价</a:t>
            </a:r>
            <a:r>
              <a:rPr lang="zh-CN" altLang="en-US" sz="2400" dirty="0"/>
              <a:t>于一个循环语句，只是形式上更加简洁。例如：</a:t>
            </a:r>
          </a:p>
          <a:p>
            <a:pPr marL="0" indent="0"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[x*x for x in range(10)]</a:t>
            </a:r>
          </a:p>
          <a:p>
            <a:pPr marL="0" indent="0">
              <a:buNone/>
            </a:pPr>
            <a:r>
              <a:rPr lang="zh-CN" altLang="en-US" sz="2400" dirty="0">
                <a:latin typeface="Consolas" panose="020B0609020204030204" charset="0"/>
              </a:rPr>
              <a:t>相当于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for x in range(10):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    aList.append(x*x)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3.2.6  </a:t>
            </a:r>
            <a:r>
              <a:rPr lang="zh-CN" altLang="en-US">
                <a:sym typeface="+mn-ea"/>
              </a:rPr>
              <a:t>列表推导式语法与应用案例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freshfruit = [' banana', ' loganberry ', 'passion fruit ']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[w.strip() for w in freshfruit]</a:t>
            </a:r>
          </a:p>
          <a:p>
            <a:pPr marL="0" indent="0"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>
              <a:buFont typeface="Wingdings" panose="05000000000000000000" charset="0"/>
              <a:buChar char=""/>
            </a:pPr>
            <a:r>
              <a:rPr lang="zh-CN" altLang="en-US" sz="2400" dirty="0">
                <a:latin typeface="Consolas" panose="020B0609020204030204" charset="0"/>
              </a:rPr>
              <a:t>等价于下面的代码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for item in freshfruit: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    aList.append(item.strip())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22</a:t>
            </a:fld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3.2.6  </a:t>
            </a:r>
            <a:r>
              <a:rPr lang="zh-CN" altLang="en-US">
                <a:sym typeface="+mn-ea"/>
              </a:rPr>
              <a:t>列表推导式语法与应用案例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880090" cy="4639945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/>
              <a:t>例3-2</a:t>
            </a:r>
            <a:r>
              <a:rPr lang="zh-CN" altLang="en-US" sz="2400" dirty="0"/>
              <a:t>  在列表推导式中使用if过滤不符合条件的元素。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altLang="en-US" sz="2400" dirty="0"/>
              <a:t>在列表推导式中可以使用if子句对列表中的元素进行筛选，只在结果列表中保留符合条件的元素。下面的代码可以列出当前文件夹下所有Python源文件：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800" dirty="0">
                <a:latin typeface="Consolas" panose="020B0609020204030204" charset="0"/>
              </a:rPr>
              <a:t>&gt;&gt;&gt; import os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800" dirty="0">
                <a:latin typeface="Consolas" panose="020B0609020204030204" charset="0"/>
              </a:rPr>
              <a:t>&gt;&gt;&gt; [filename for filename in os.listdir('.') if filename.endswith(('.py', '.pyw'))]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/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altLang="en-US" sz="2400" dirty="0"/>
              <a:t>下面的代码用于从列表中选择符合条件的元素组成新的列表：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[-1, -4, 6, 7.5, -2.3, 9, -11]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[i for i in aList if i&gt;0]                          #所有大于0的数字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[6, 7.5, 9]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3.2.7  </a:t>
            </a:r>
            <a:r>
              <a:rPr lang="zh-CN" altLang="en-US"/>
              <a:t>切片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在形式上，切片使用2个冒号分隔的3个数字来完成。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[start:end:step]</a:t>
            </a:r>
          </a:p>
          <a:p>
            <a:pPr marL="0" indent="0"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>
              <a:buFont typeface="Wingdings" panose="05000000000000000000" charset="0"/>
              <a:buChar char=""/>
            </a:pPr>
            <a:r>
              <a:rPr lang="zh-CN" altLang="en-US" sz="2000" dirty="0"/>
              <a:t>第一个数字start表示切片开始位置，默认为0；</a:t>
            </a:r>
          </a:p>
          <a:p>
            <a:pPr>
              <a:buFont typeface="Wingdings" panose="05000000000000000000" charset="0"/>
              <a:buChar char=""/>
            </a:pPr>
            <a:r>
              <a:rPr lang="zh-CN" altLang="en-US" sz="2000" dirty="0"/>
              <a:t>第二个数字end表示切片截止（但不包含）位置（默认为列表长度）；</a:t>
            </a:r>
          </a:p>
          <a:p>
            <a:pPr>
              <a:buFont typeface="Wingdings" panose="05000000000000000000" charset="0"/>
              <a:buChar char=""/>
            </a:pPr>
            <a:r>
              <a:rPr lang="zh-CN" altLang="en-US" sz="2000" dirty="0"/>
              <a:t>第三个数字step表示切片的步长（默认为1）。</a:t>
            </a:r>
          </a:p>
          <a:p>
            <a:pPr>
              <a:buFont typeface="Wingdings" panose="05000000000000000000" charset="0"/>
              <a:buChar char=""/>
            </a:pPr>
            <a:r>
              <a:rPr lang="zh-CN" altLang="en-US" sz="2000" dirty="0"/>
              <a:t>当start为0时可以省略，当end为列表长度时可以省略，当step为1时可以省略，省略步长时还可以同时省略最后一个冒号。</a:t>
            </a:r>
          </a:p>
          <a:p>
            <a:pPr>
              <a:buFont typeface="Wingdings" panose="05000000000000000000" charset="0"/>
              <a:buChar char=""/>
            </a:pPr>
            <a:r>
              <a:rPr lang="zh-CN" altLang="en-US" sz="2000" dirty="0"/>
              <a:t>当step为负整数时，表示反向切片，这时start应该在end的右侧才行。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3.2.7  </a:t>
            </a:r>
            <a:r>
              <a:rPr lang="zh-CN" altLang="en-US">
                <a:sym typeface="+mn-ea"/>
              </a:rPr>
              <a:t>切片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lnSpc>
                <a:spcPct val="150000"/>
              </a:lnSpc>
              <a:spcBef>
                <a:spcPts val="400"/>
              </a:spcBef>
              <a:buNone/>
            </a:pPr>
            <a:r>
              <a:rPr lang="zh-CN" altLang="en-US" sz="2400"/>
              <a:t>（1）使用切片获取列表部分元素</a:t>
            </a:r>
          </a:p>
          <a:p>
            <a:pPr marL="0" indent="0" fontAlgn="auto">
              <a:lnSpc>
                <a:spcPct val="150000"/>
              </a:lnSpc>
              <a:spcBef>
                <a:spcPts val="400"/>
              </a:spcBef>
              <a:buNone/>
            </a:pPr>
            <a:r>
              <a:rPr lang="zh-CN" altLang="en-US" sz="2400"/>
              <a:t>使用切片可以返回列表中部分元素组成的</a:t>
            </a:r>
            <a:r>
              <a:rPr lang="zh-CN" altLang="en-US" sz="2400">
                <a:solidFill>
                  <a:srgbClr val="FF0000"/>
                </a:solidFill>
              </a:rPr>
              <a:t>新列表</a:t>
            </a:r>
            <a:r>
              <a:rPr lang="zh-CN" altLang="en-US" sz="2400"/>
              <a:t>。与使用索引作为下标访问列表元素的方法不同，切片操作不会因为下标越界而抛出异常，而是简单地在列表尾部截断或者返回一个空列表，</a:t>
            </a:r>
            <a:r>
              <a:rPr lang="zh-CN" altLang="en-US" sz="2400">
                <a:solidFill>
                  <a:srgbClr val="FF0000"/>
                </a:solidFill>
              </a:rPr>
              <a:t>代码具有更强的健壮性</a:t>
            </a:r>
            <a:r>
              <a:rPr lang="zh-CN" altLang="en-US" sz="2400"/>
              <a:t>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3.2.7  </a:t>
            </a:r>
            <a:r>
              <a:rPr lang="zh-CN" altLang="en-US">
                <a:sym typeface="+mn-ea"/>
              </a:rPr>
              <a:t>切片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[3, 4, 5, 6, 7, 9, 11, 13, 15, 17]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aList[::]                #返回包含原列表中所有元素的新列表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[3, 4, 5, 6, 7, 9, 11, 13, 15, 17]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aList[::-1]              #返回包含原列表中所有元素的逆序列表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[17, 15, 13, 11, 9, 7, 6, 5, 4, 3]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aList[::2]               #隔一个取一个，获取偶数位置的元素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[3, 5, 7, 11, 15]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aList[1::2]              #隔一个取一个，获取奇数位置的元素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[4, 6, 9, 13, 17]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aList[3:6]               #指定切片的开始和结束位置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[6, 7, 9]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26</a:t>
            </a:fld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3.2.7  </a:t>
            </a:r>
            <a:r>
              <a:rPr lang="zh-CN" altLang="en-US">
                <a:sym typeface="+mn-ea"/>
              </a:rPr>
              <a:t>切片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1093970" cy="4639945"/>
          </a:xfrm>
        </p:spPr>
        <p:txBody>
          <a:bodyPr>
            <a:normAutofit fontScale="85000" lnSpcReduction="20000"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latin typeface="Consolas" panose="020B0609020204030204" charset="0"/>
              </a:rPr>
              <a:t>&gt;&gt;&gt; aList[0:100] </a:t>
            </a:r>
            <a:r>
              <a:rPr lang="zh-CN" altLang="en-US" dirty="0" smtClean="0">
                <a:latin typeface="Consolas" panose="020B0609020204030204" charset="0"/>
              </a:rPr>
              <a:t>#</a:t>
            </a:r>
            <a:r>
              <a:rPr lang="zh-CN" altLang="en-US" dirty="0">
                <a:latin typeface="Consolas" panose="020B0609020204030204" charset="0"/>
              </a:rPr>
              <a:t>切片结束位置大于列表长度时，从列表尾部截断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00B0F0"/>
                </a:solidFill>
                <a:latin typeface="Consolas" panose="020B0609020204030204" charset="0"/>
              </a:rPr>
              <a:t>[3, 4, 5, 6, 7, 9, 11, 13, 15, 17]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latin typeface="Consolas" panose="020B0609020204030204" charset="0"/>
              </a:rPr>
              <a:t>&gt;&gt;&gt; aList[100]               #抛出异常，不允许越界访问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FF0000"/>
                </a:solidFill>
                <a:latin typeface="Consolas" panose="020B0609020204030204" charset="0"/>
              </a:rPr>
              <a:t>IndexError: list index out of range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latin typeface="Consolas" panose="020B0609020204030204" charset="0"/>
              </a:rPr>
              <a:t>&gt;&gt;&gt; aList[100:]              #切片开始位置大于列表长度时，返回空列表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00B0F0"/>
                </a:solidFill>
                <a:latin typeface="Consolas" panose="020B0609020204030204" charset="0"/>
              </a:rPr>
              <a:t>[]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latin typeface="Consolas" panose="020B0609020204030204" charset="0"/>
              </a:rPr>
              <a:t>&gt;&gt;&gt; aList[-15:3]             #进行必要的截断处理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00B0F0"/>
                </a:solidFill>
                <a:latin typeface="Consolas" panose="020B0609020204030204" charset="0"/>
              </a:rPr>
              <a:t>[3, 4, 5]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latin typeface="Consolas" panose="020B0609020204030204" charset="0"/>
              </a:rPr>
              <a:t>&gt;&gt;&gt; len(aList)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00B0F0"/>
                </a:solidFill>
                <a:latin typeface="Consolas" panose="020B0609020204030204" charset="0"/>
              </a:rPr>
              <a:t>10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 smtClean="0">
                <a:latin typeface="Consolas" panose="020B0609020204030204" charset="0"/>
              </a:rPr>
              <a:t>&gt;&gt;&gt; aList[3:-10:-1]          #</a:t>
            </a:r>
            <a:r>
              <a:rPr lang="zh-CN" altLang="en-US" dirty="0">
                <a:latin typeface="Consolas" panose="020B0609020204030204" charset="0"/>
              </a:rPr>
              <a:t>位置3在位置-10的右侧，-1表示反向切片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00B0F0"/>
                </a:solidFill>
                <a:latin typeface="Consolas" panose="020B0609020204030204" charset="0"/>
              </a:rPr>
              <a:t>[6, 5, 4</a:t>
            </a:r>
            <a:r>
              <a:rPr lang="zh-CN" altLang="en-US" dirty="0" smtClean="0">
                <a:solidFill>
                  <a:srgbClr val="00B0F0"/>
                </a:solidFill>
                <a:latin typeface="Consolas" panose="020B0609020204030204" charset="0"/>
              </a:rPr>
              <a:t>]</a:t>
            </a:r>
            <a:endParaRPr lang="zh-CN" altLang="en-US" dirty="0">
              <a:solidFill>
                <a:srgbClr val="00B0F0"/>
              </a:solidFill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latin typeface="Consolas" panose="020B0609020204030204" charset="0"/>
              </a:rPr>
              <a:t>&gt;&gt;&gt; aList[3:-5]              #位置3在位置-5的左侧，正向切片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rgbClr val="00B0F0"/>
                </a:solidFill>
                <a:latin typeface="Consolas" panose="020B0609020204030204" charset="0"/>
              </a:rPr>
              <a:t>[6, 7]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27</a:t>
            </a:fld>
            <a:endParaRPr lang="zh-CN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3.2.7  </a:t>
            </a:r>
            <a:r>
              <a:rPr lang="zh-CN" altLang="en-US">
                <a:sym typeface="+mn-ea"/>
              </a:rPr>
              <a:t>切片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400" dirty="0"/>
              <a:t>（2）使用切片为列表增加元素</a:t>
            </a:r>
          </a:p>
          <a:p>
            <a:pPr marL="0" indent="0">
              <a:buNone/>
            </a:pPr>
            <a:r>
              <a:rPr lang="zh-CN" altLang="en-US" sz="2400" dirty="0"/>
              <a:t>可以使用切片操作在列表任意位置插入新元素，不影响列表对象的内存地址，属于原地操作。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[3, 5, 7]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aList[len(aList):]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aList[len(aList):] = [9</a:t>
            </a:r>
            <a:r>
              <a:rPr lang="zh-CN" altLang="en-US" sz="2000" dirty="0" smtClean="0">
                <a:latin typeface="Consolas" panose="020B0609020204030204" charset="0"/>
              </a:rPr>
              <a:t>]       </a:t>
            </a:r>
            <a:r>
              <a:rPr lang="zh-CN" altLang="en-US" sz="2000" dirty="0">
                <a:latin typeface="Consolas" panose="020B0609020204030204" charset="0"/>
              </a:rPr>
              <a:t>#在列表尾部增加</a:t>
            </a:r>
            <a:r>
              <a:rPr lang="zh-CN" altLang="en-US" sz="2000" dirty="0" smtClean="0">
                <a:latin typeface="Consolas" panose="020B0609020204030204" charset="0"/>
              </a:rPr>
              <a:t>元素</a:t>
            </a:r>
            <a:endParaRPr lang="en-US" altLang="zh-CN" sz="2000" dirty="0" smtClean="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 dirty="0" smtClean="0">
                <a:solidFill>
                  <a:srgbClr val="00B0F0"/>
                </a:solidFill>
                <a:latin typeface="Consolas" panose="020B0609020204030204" charset="0"/>
              </a:rPr>
              <a:t>[3, </a:t>
            </a: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5, 7, 9</a:t>
            </a:r>
            <a:r>
              <a:rPr lang="zh-CN" altLang="en-US" sz="2000" dirty="0" smtClean="0">
                <a:solidFill>
                  <a:srgbClr val="00B0F0"/>
                </a:solidFill>
                <a:latin typeface="Consolas" panose="020B0609020204030204" charset="0"/>
              </a:rPr>
              <a:t>]</a:t>
            </a:r>
            <a:endParaRPr lang="zh-CN" altLang="en-US" sz="2000" dirty="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aList[:0] = [1, 2]             #在列表头部插入多个</a:t>
            </a:r>
            <a:r>
              <a:rPr lang="zh-CN" altLang="en-US" sz="2000" dirty="0" smtClean="0">
                <a:latin typeface="Consolas" panose="020B0609020204030204" charset="0"/>
              </a:rPr>
              <a:t>元素</a:t>
            </a:r>
            <a:endParaRPr lang="en-US" altLang="zh-CN" sz="2000" dirty="0" smtClean="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[1, 2, 3, </a:t>
            </a:r>
            <a:r>
              <a:rPr lang="zh-CN" altLang="en-US" sz="2000" dirty="0" smtClean="0">
                <a:solidFill>
                  <a:srgbClr val="00B0F0"/>
                </a:solidFill>
                <a:latin typeface="Consolas" panose="020B0609020204030204" charset="0"/>
              </a:rPr>
              <a:t>5</a:t>
            </a: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, 7, 9</a:t>
            </a:r>
            <a:r>
              <a:rPr lang="zh-CN" altLang="en-US" sz="2000" dirty="0" smtClean="0">
                <a:solidFill>
                  <a:srgbClr val="00B0F0"/>
                </a:solidFill>
                <a:latin typeface="Consolas" panose="020B0609020204030204" charset="0"/>
              </a:rPr>
              <a:t>]</a:t>
            </a:r>
            <a:endParaRPr lang="zh-CN" altLang="en-US" sz="2000" dirty="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aList[3:3] = [4]               #在列表中间位置插入元素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[1, 2, 3, 4, 5, 7, 9]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28</a:t>
            </a:fld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3.2.7  </a:t>
            </a:r>
            <a:r>
              <a:rPr lang="zh-CN" altLang="en-US">
                <a:sym typeface="+mn-ea"/>
              </a:rPr>
              <a:t>切片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5034280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400" dirty="0"/>
              <a:t>（3）使用切片</a:t>
            </a:r>
            <a:r>
              <a:rPr lang="zh-CN" altLang="en-US" sz="2400" dirty="0">
                <a:solidFill>
                  <a:srgbClr val="FF0000"/>
                </a:solidFill>
              </a:rPr>
              <a:t>替换和修改</a:t>
            </a:r>
            <a:r>
              <a:rPr lang="zh-CN" altLang="en-US" sz="2400" dirty="0"/>
              <a:t>列表中的元素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[3, 5, 7, 9]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aList[:3] = [1, 2, 3]           #替换列表元素，等号两边的列表长度相等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[1, 2, 3, 9]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aList[3:] = [4, 5, 6]           #切片连续，等号两边的列表长度可以不相等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[1, 2, 3, 4, 5, 6]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aList[::2] = [0]*3              #隔一个修改一个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[0, 2, 0, 4, 0, 6]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aList[::2] = ['a', 'b', 'c']    #隔一个修改一个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['a', 2, 'b', 4, 'c', 6]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29</a:t>
            </a:fld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  列表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956290" cy="4639945"/>
          </a:xfrm>
        </p:spPr>
        <p:txBody>
          <a:bodyPr>
            <a:normAutofit lnSpcReduction="10000"/>
          </a:bodyPr>
          <a:lstStyle/>
          <a:p>
            <a:r>
              <a:rPr lang="zh-CN" altLang="en-US" sz="2400" dirty="0">
                <a:sym typeface="+mn-ea"/>
              </a:rPr>
              <a:t>列表（list）是最重要的Python内置对象之一，是</a:t>
            </a:r>
            <a:r>
              <a:rPr lang="zh-CN" altLang="en-US" sz="2400" dirty="0">
                <a:solidFill>
                  <a:srgbClr val="FF0000"/>
                </a:solidFill>
                <a:sym typeface="+mn-ea"/>
              </a:rPr>
              <a:t>包含若干元素的有序连续内存空间</a:t>
            </a:r>
            <a:r>
              <a:rPr lang="zh-CN" altLang="en-US" sz="2400" dirty="0">
                <a:sym typeface="+mn-ea"/>
              </a:rPr>
              <a:t>。</a:t>
            </a:r>
          </a:p>
          <a:p>
            <a:r>
              <a:rPr lang="zh-CN" altLang="en-US" sz="2400" dirty="0"/>
              <a:t>在形式上，列表的所有元素放在一对</a:t>
            </a:r>
            <a:r>
              <a:rPr lang="zh-CN" altLang="en-US" sz="2400" dirty="0">
                <a:solidFill>
                  <a:srgbClr val="FF0000"/>
                </a:solidFill>
              </a:rPr>
              <a:t>方括号</a:t>
            </a:r>
            <a:r>
              <a:rPr lang="zh-CN" altLang="en-US" sz="2400" dirty="0"/>
              <a:t>[]中，相邻元素之间使用</a:t>
            </a:r>
            <a:r>
              <a:rPr lang="zh-CN" altLang="en-US" sz="2400" dirty="0">
                <a:solidFill>
                  <a:srgbClr val="FF0000"/>
                </a:solidFill>
              </a:rPr>
              <a:t>逗号</a:t>
            </a:r>
            <a:r>
              <a:rPr lang="zh-CN" altLang="en-US" sz="2400" dirty="0"/>
              <a:t>分隔。</a:t>
            </a:r>
          </a:p>
          <a:p>
            <a:r>
              <a:rPr lang="zh-CN" altLang="en-US" sz="2400" dirty="0"/>
              <a:t>在Python中，</a:t>
            </a:r>
            <a:r>
              <a:rPr lang="zh-CN" altLang="en-US" sz="2400" dirty="0">
                <a:solidFill>
                  <a:srgbClr val="FF0000"/>
                </a:solidFill>
              </a:rPr>
              <a:t>同一个列表中元素的数据类型可以各不相同</a:t>
            </a:r>
            <a:r>
              <a:rPr lang="zh-CN" altLang="en-US" sz="2400" dirty="0"/>
              <a:t>，可以同时包含整数、实数、字符串等基本类型的元素，也可以包含列表、元组、字典、集合、函数以及其他任意对象。</a:t>
            </a:r>
          </a:p>
          <a:p>
            <a:r>
              <a:rPr lang="zh-CN" altLang="en-US" sz="2400" dirty="0"/>
              <a:t>如果只有一对方括号而没有任何元素则表示</a:t>
            </a:r>
            <a:r>
              <a:rPr lang="zh-CN" altLang="en-US" sz="2400" dirty="0">
                <a:solidFill>
                  <a:srgbClr val="FF0000"/>
                </a:solidFill>
              </a:rPr>
              <a:t>空列表</a:t>
            </a:r>
            <a:r>
              <a:rPr lang="zh-CN" altLang="en-US" sz="2400" dirty="0"/>
              <a:t>。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[10, 20, 30, 40]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['crunchy frog', 'ram bladder', 'lark vomit']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['spam', 2.0, 5, [10, 20]]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[['file1', 200,7], ['file2', 260,9]]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[{3}, {5:6}, (1, 2, 3)]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3.2.7  </a:t>
            </a:r>
            <a:r>
              <a:rPr lang="zh-CN" altLang="en-US">
                <a:sym typeface="+mn-ea"/>
              </a:rPr>
              <a:t>切片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5167630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400" dirty="0"/>
              <a:t>（4）使用切片</a:t>
            </a:r>
            <a:r>
              <a:rPr lang="zh-CN" altLang="en-US" sz="2400" dirty="0">
                <a:solidFill>
                  <a:srgbClr val="FF0000"/>
                </a:solidFill>
              </a:rPr>
              <a:t>删除</a:t>
            </a:r>
            <a:r>
              <a:rPr lang="zh-CN" altLang="en-US" sz="2400" dirty="0"/>
              <a:t>列表中的元素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[3, 5, 7, 9]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aList[:3] = []                  #删除列表中前3个元素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[9]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400" dirty="0"/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400" dirty="0"/>
              <a:t>也可以结合使用del命令与切片结合来删除列表中的部分元素，并且切片元素可以不连续。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[3, 5, 7, 9, 11]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del aList[:3]                   #切片元素连续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[9, 11]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 = [3, 5, 7, 9, 11]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del aList[::2]                  #切片元素不连续，隔一个删一个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aList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[5, 9]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30</a:t>
            </a:fld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3</a:t>
            </a:r>
            <a:r>
              <a:rPr lang="zh-CN" altLang="en-US"/>
              <a:t>  元组与生成器表达式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50000"/>
              </a:lnSpc>
            </a:pPr>
            <a:r>
              <a:rPr lang="zh-CN" altLang="en-US" sz="2400"/>
              <a:t>从形式上，元组的所有元素放在一对</a:t>
            </a:r>
            <a:r>
              <a:rPr lang="zh-CN" altLang="en-US" sz="2400">
                <a:solidFill>
                  <a:srgbClr val="FF0000"/>
                </a:solidFill>
              </a:rPr>
              <a:t>圆括号</a:t>
            </a:r>
            <a:r>
              <a:rPr lang="zh-CN" altLang="en-US" sz="2400"/>
              <a:t>中，元素之间使用</a:t>
            </a:r>
            <a:r>
              <a:rPr lang="zh-CN" altLang="en-US" sz="2400">
                <a:solidFill>
                  <a:srgbClr val="FF0000"/>
                </a:solidFill>
              </a:rPr>
              <a:t>逗号</a:t>
            </a:r>
            <a:r>
              <a:rPr lang="zh-CN" altLang="en-US" sz="2400"/>
              <a:t>分隔，如果元组中只有一个元素则必须在最后增加一个</a:t>
            </a:r>
            <a:r>
              <a:rPr lang="zh-CN" altLang="en-US" sz="2400">
                <a:solidFill>
                  <a:srgbClr val="FF0000"/>
                </a:solidFill>
              </a:rPr>
              <a:t>逗号</a:t>
            </a:r>
            <a:r>
              <a:rPr lang="zh-CN" altLang="en-US" sz="2400"/>
              <a:t>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31</a:t>
            </a:fld>
            <a:endParaRPr lang="zh-CN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3</a:t>
            </a:r>
            <a:r>
              <a:rPr lang="zh-CN" altLang="en-US"/>
              <a:t>.1  元组创建与元素访问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(1, 2, 3)       #直接把元组赋值给一个变量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type(x)             #使用type()函数查看变量类型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&lt;class 'tuple'&gt;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x[0]                #元组支持使用下标访问特定位置的元素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1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x[-1]               #最后一个元素，元组也支持双向索引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3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x[1] = 4            #元组是不可变的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FF0000"/>
                </a:solidFill>
                <a:latin typeface="Consolas" panose="020B0609020204030204" charset="0"/>
              </a:rPr>
              <a:t>TypeError: 'tuple' object does not support item assignment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(3)             #这和x = 3是一样的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3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(3,)            #如果元组中只有一个元素，必须在后面多写一个逗号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(3,)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32</a:t>
            </a:fld>
            <a:endParaRPr lang="zh-CN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.1  元组创建与元素访问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x = ()             #空元组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x = tuple()        #空元组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tuple(range(5))    #将其他迭代对象转换为元组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(0, 1, 2, 3, 4)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33</a:t>
            </a:fld>
            <a:endParaRPr lang="zh-CN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3</a:t>
            </a:r>
            <a:r>
              <a:rPr lang="zh-CN" altLang="en-US"/>
              <a:t>.2  元组与列表的异同点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50000"/>
              </a:lnSpc>
            </a:pPr>
            <a:r>
              <a:rPr lang="zh-CN" altLang="en-US" sz="2400" dirty="0"/>
              <a:t>列表和元组都属于</a:t>
            </a:r>
            <a:r>
              <a:rPr lang="zh-CN" altLang="en-US" sz="2400" dirty="0">
                <a:solidFill>
                  <a:srgbClr val="FF0000"/>
                </a:solidFill>
              </a:rPr>
              <a:t>有序序列</a:t>
            </a:r>
            <a:r>
              <a:rPr lang="zh-CN" altLang="en-US" sz="2400" dirty="0"/>
              <a:t>，都支持使用双向索引访问其中的元素，以及使用count()方法统计指定元素的出现次数和index()方法获取指定元素的索引，len()、map()、filter()等大量内置函数和+、in等运算符也都可以作用于列表和元组。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34</a:t>
            </a:fld>
            <a:endParaRPr lang="zh-CN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3.</a:t>
            </a:r>
            <a:r>
              <a:rPr lang="en-US" altLang="zh-CN" dirty="0">
                <a:sym typeface="+mn-ea"/>
              </a:rPr>
              <a:t>3</a:t>
            </a:r>
            <a:r>
              <a:rPr lang="zh-CN" altLang="en-US" dirty="0">
                <a:sym typeface="+mn-ea"/>
              </a:rPr>
              <a:t>.2  元组与列表的异同点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321435"/>
            <a:ext cx="10914089" cy="4639945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Bef>
                <a:spcPts val="400"/>
              </a:spcBef>
            </a:pPr>
            <a:r>
              <a:rPr lang="zh-CN" altLang="en-US" sz="2400" dirty="0"/>
              <a:t>元组属于</a:t>
            </a:r>
            <a:r>
              <a:rPr lang="zh-CN" altLang="en-US" sz="2400" dirty="0">
                <a:solidFill>
                  <a:srgbClr val="FF0000"/>
                </a:solidFill>
              </a:rPr>
              <a:t>不可变</a:t>
            </a:r>
            <a:r>
              <a:rPr lang="zh-CN" altLang="en-US" sz="2400" dirty="0"/>
              <a:t>（immutable）序列，</a:t>
            </a:r>
            <a:r>
              <a:rPr lang="zh-CN" altLang="en-US" sz="2400" dirty="0">
                <a:solidFill>
                  <a:srgbClr val="FF0000"/>
                </a:solidFill>
              </a:rPr>
              <a:t>不可以</a:t>
            </a:r>
            <a:r>
              <a:rPr lang="zh-CN" altLang="en-US" sz="2400" dirty="0"/>
              <a:t>直接修改元组中元素的值，也</a:t>
            </a:r>
            <a:r>
              <a:rPr lang="zh-CN" altLang="en-US" sz="2400" dirty="0">
                <a:solidFill>
                  <a:srgbClr val="FF0000"/>
                </a:solidFill>
              </a:rPr>
              <a:t>无法</a:t>
            </a:r>
            <a:r>
              <a:rPr lang="zh-CN" altLang="en-US" sz="2400" dirty="0"/>
              <a:t>为元组增加或删除元素。</a:t>
            </a:r>
          </a:p>
          <a:p>
            <a:pPr fontAlgn="auto">
              <a:lnSpc>
                <a:spcPct val="150000"/>
              </a:lnSpc>
              <a:spcBef>
                <a:spcPts val="400"/>
              </a:spcBef>
            </a:pPr>
            <a:r>
              <a:rPr lang="zh-CN" altLang="en-US" sz="2400" dirty="0"/>
              <a:t>元组没有提供append()、extend()和insert()等方法，无法向元组中添加元素；同样，元组也没有remove()和pop()方法，也不支持对元组元素进行del操作，不能从元组中删除元素，而只能使用del命令删除整个元组。</a:t>
            </a:r>
          </a:p>
          <a:p>
            <a:pPr fontAlgn="auto">
              <a:lnSpc>
                <a:spcPct val="150000"/>
              </a:lnSpc>
              <a:spcBef>
                <a:spcPts val="400"/>
              </a:spcBef>
            </a:pPr>
            <a:r>
              <a:rPr lang="zh-CN" altLang="en-US" sz="2400" dirty="0"/>
              <a:t>元组也支持切片操作，但是只能通过切片来访问元组中的元素，而不允许使用切片来修改元组中元素的值，也不支持使用切片操作来为元组增加或删除元素。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35</a:t>
            </a:fld>
            <a:endParaRPr lang="zh-CN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.2  元组与列表的异同点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 dirty="0"/>
              <a:t>Python的内部实现对元组做了大量优化，</a:t>
            </a:r>
            <a:r>
              <a:rPr lang="zh-CN" altLang="en-US" sz="2400" dirty="0">
                <a:solidFill>
                  <a:srgbClr val="FF0000"/>
                </a:solidFill>
              </a:rPr>
              <a:t>访问速度比列表更快</a:t>
            </a:r>
            <a:r>
              <a:rPr lang="zh-CN" altLang="en-US" sz="2400" dirty="0"/>
              <a:t>。如果定义了一系列常量值，主要用途仅是对它们进行遍历或其他类似用途，而不需要对其元素进行任何修改，那么一般建议使用元组而不用列表。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 dirty="0"/>
              <a:t>元组在内部实现上不允许修改其元素值，从而使得代码更加安全，例如调用函数时使用元组传递参数可以防止在函数中修改元组，而使用列表则很难保证这一点。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 dirty="0"/>
              <a:t>元组可用作字典的键，也可以作为集合的元素。而列表则永远都不能当作字典键使用，也不能作为集合中的元素。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36</a:t>
            </a:fld>
            <a:endParaRPr lang="zh-CN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4</a:t>
            </a:r>
            <a:r>
              <a:rPr lang="zh-CN" altLang="en-US"/>
              <a:t>  字典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400" dirty="0"/>
              <a:t>字典（dictionary）是包含若干“键:值”元素的</a:t>
            </a:r>
            <a:r>
              <a:rPr lang="zh-CN" altLang="en-US" sz="2400" dirty="0">
                <a:solidFill>
                  <a:srgbClr val="FF0000"/>
                </a:solidFill>
              </a:rPr>
              <a:t>无序可变序列</a:t>
            </a:r>
            <a:r>
              <a:rPr lang="zh-CN" altLang="en-US" sz="2400" dirty="0"/>
              <a:t>，字典中的</a:t>
            </a:r>
            <a:r>
              <a:rPr lang="zh-CN" altLang="en-US" sz="2400" dirty="0">
                <a:solidFill>
                  <a:srgbClr val="FF0000"/>
                </a:solidFill>
              </a:rPr>
              <a:t>每个元素包含用冒号分隔开的“键”和“值”两部分</a:t>
            </a:r>
            <a:r>
              <a:rPr lang="zh-CN" altLang="en-US" sz="2400" dirty="0"/>
              <a:t>，表示一种映射或对应关系，也称关联数组。定义字典时，每个元素的“键”和“值”之间用冒号分隔，不同元素之间用逗号分隔，所有的元素放在一对</a:t>
            </a:r>
            <a:r>
              <a:rPr lang="zh-CN" altLang="en-US" sz="2400" dirty="0">
                <a:solidFill>
                  <a:srgbClr val="FF0000"/>
                </a:solidFill>
              </a:rPr>
              <a:t>大括号</a:t>
            </a:r>
            <a:r>
              <a:rPr lang="zh-CN" altLang="en-US" sz="2400" dirty="0"/>
              <a:t>“｛｝”中。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字典中元素的“键”可以是Python中任意不可变数据</a:t>
            </a:r>
            <a:r>
              <a:rPr lang="zh-CN" altLang="en-US" sz="2400" dirty="0"/>
              <a:t>，例如整数、实数、复数、字符串、元组等类型等可哈希数据，但不能使用列表、集合、字典或其他可变类型作为字典的“键”。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400" dirty="0">
                <a:solidFill>
                  <a:srgbClr val="FF0000"/>
                </a:solidFill>
              </a:rPr>
              <a:t>字典中的“键”不允许重复</a:t>
            </a:r>
            <a:r>
              <a:rPr lang="zh-CN" altLang="en-US" sz="2400" dirty="0"/>
              <a:t>，“值”是可以重复的。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37</a:t>
            </a:fld>
            <a:endParaRPr lang="zh-CN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3.</a:t>
            </a:r>
            <a:r>
              <a:rPr lang="en-US" altLang="zh-CN" dirty="0"/>
              <a:t>4</a:t>
            </a:r>
            <a:r>
              <a:rPr lang="zh-CN" altLang="en-US" dirty="0"/>
              <a:t>.1  字典创建与删除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5035550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使用赋值运算符“=”将一个字典赋值给一个变量即可创建一个字典变量。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 = {'server': 'db.diveintopython3.org', 'database': 'mysql'}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也可以使用内置类dict以不同形式创建字典。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dict()                               #空字典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type(x)                                  #查看对象类型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&lt;class 'dict'&gt;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{}                                   #空字典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keys = ['a', 'b', 'c', 'd']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values = [1, 2, 3, 4]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dictionary = dict(zip(keys, values))     #根据已有数据创建字典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d = dict(name='Dong', age=39)            #以关键参数的形式创建字典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 = dict.fromkeys(['name', 'age', 'sex'])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                             #以给定内容为“键”，创建“值”为空的字典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{'age': None, 'name': None, 'sex': None}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38</a:t>
            </a:fld>
            <a:endParaRPr lang="zh-CN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4</a:t>
            </a:r>
            <a:r>
              <a:rPr lang="zh-CN" altLang="en-US"/>
              <a:t>.2  字典元素的访问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字典中的每个元素表示一种映射关系或对应关系，根据提供的“键”作为下标就可以访问对应的“值”，如果字典中不存在这个“键”会抛出异常。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 = {'age': 39, 'score': [98, 97], 'name': 'Dong', 'sex': 'male'}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aDict['age']                     #指定的“键”存在，返回对应的“值”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39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aDict['address']                 #指定的“键”不存在，抛出异常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FF0000"/>
                </a:solidFill>
                <a:latin typeface="Consolas" panose="020B0609020204030204" charset="0"/>
              </a:rPr>
              <a:t>KeyError: 'address'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39</a:t>
            </a:fld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2</a:t>
            </a:r>
            <a:r>
              <a:rPr lang="zh-CN" altLang="en-US"/>
              <a:t>.1  列表创建与删除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/>
              <a:t>使用“=”直接将一个列表赋值给变量即可创建列表对象。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a_list = ['a', 'b', 'mpilgrim', 'z', 'example']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a_list = []                       #创建空列表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.2  字典元素的访问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835005" cy="4639945"/>
          </a:xfrm>
        </p:spPr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字典对象提供了一个get()方法用来返回指定“键”对应的“值”，并且允许指定该键不存在时返回特定的“值”。例如：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400" dirty="0"/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aDict.get('age')                    #如果字典中存在该“键”则返回对应的“值”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39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aDict.get('address', 'Not Exists.') #指定的“键”不存在时返回指定的默认值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'Not Exists.'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solidFill>
                <a:srgbClr val="00B0F0"/>
              </a:solidFill>
              <a:latin typeface="Consolas" panose="020B0609020204030204" charset="0"/>
            </a:endParaRPr>
          </a:p>
          <a:p>
            <a:pPr defTabSz="914400">
              <a:spcBef>
                <a:spcPts val="1200"/>
              </a:spcBef>
              <a:spcAft>
                <a:spcPts val="600"/>
              </a:spcAft>
              <a:buSzPct val="90000"/>
              <a:buFont typeface="Wingdings" panose="05000000000000000000" charset="0"/>
              <a:buChar char="§"/>
            </a:pPr>
            <a:r>
              <a:rPr lang="zh-CN" altLang="en-US" sz="2000" dirty="0">
                <a:sym typeface="+mn-ea"/>
              </a:rPr>
              <a:t>使用字典对象的</a:t>
            </a:r>
            <a:r>
              <a:rPr lang="en-US" altLang="x-none" sz="2000" dirty="0">
                <a:solidFill>
                  <a:srgbClr val="FF0000"/>
                </a:solidFill>
                <a:sym typeface="+mn-ea"/>
              </a:rPr>
              <a:t>items()</a:t>
            </a:r>
            <a:r>
              <a:rPr lang="zh-CN" altLang="en-US" sz="2000" dirty="0">
                <a:sym typeface="+mn-ea"/>
              </a:rPr>
              <a:t>方法可以返回字典的键、值对。</a:t>
            </a:r>
            <a:endParaRPr lang="en-US" altLang="zh-CN" sz="2000" dirty="0">
              <a:sym typeface="+mn-ea"/>
            </a:endParaRPr>
          </a:p>
          <a:p>
            <a:pPr defTabSz="914400">
              <a:spcBef>
                <a:spcPts val="1200"/>
              </a:spcBef>
              <a:spcAft>
                <a:spcPts val="600"/>
              </a:spcAft>
              <a:buSzPct val="90000"/>
              <a:buFont typeface="Wingdings" panose="05000000000000000000" charset="0"/>
              <a:buChar char="§"/>
            </a:pPr>
            <a:r>
              <a:rPr lang="zh-CN" altLang="en-US" sz="2000" dirty="0">
                <a:sym typeface="+mn-ea"/>
              </a:rPr>
              <a:t>使用字典对象的</a:t>
            </a:r>
            <a:r>
              <a:rPr lang="en-US" altLang="x-none" sz="2000" dirty="0">
                <a:solidFill>
                  <a:srgbClr val="FF0000"/>
                </a:solidFill>
                <a:sym typeface="+mn-ea"/>
              </a:rPr>
              <a:t>keys()</a:t>
            </a:r>
            <a:r>
              <a:rPr lang="zh-CN" altLang="en-US" sz="2000" dirty="0">
                <a:sym typeface="+mn-ea"/>
              </a:rPr>
              <a:t>方法可以返回字典的键。</a:t>
            </a:r>
            <a:endParaRPr lang="zh-CN" altLang="en-US" sz="2000" dirty="0"/>
          </a:p>
          <a:p>
            <a:pPr defTabSz="914400">
              <a:spcBef>
                <a:spcPts val="1200"/>
              </a:spcBef>
              <a:spcAft>
                <a:spcPts val="600"/>
              </a:spcAft>
              <a:buSzPct val="90000"/>
              <a:buFont typeface="Wingdings" panose="05000000000000000000" charset="0"/>
              <a:buChar char="§"/>
            </a:pPr>
            <a:r>
              <a:rPr lang="zh-CN" altLang="en-US" sz="2000" dirty="0">
                <a:sym typeface="+mn-ea"/>
              </a:rPr>
              <a:t>使用字典对象的</a:t>
            </a:r>
            <a:r>
              <a:rPr lang="en-US" altLang="x-none" sz="2000" dirty="0">
                <a:solidFill>
                  <a:srgbClr val="FF0000"/>
                </a:solidFill>
                <a:sym typeface="+mn-ea"/>
              </a:rPr>
              <a:t>values()</a:t>
            </a:r>
            <a:r>
              <a:rPr lang="zh-CN" altLang="en-US" sz="2000" dirty="0">
                <a:sym typeface="+mn-ea"/>
              </a:rPr>
              <a:t>方法可以返回字典的值。</a:t>
            </a:r>
            <a:endParaRPr lang="zh-CN" altLang="en-US" sz="2000" dirty="0">
              <a:solidFill>
                <a:srgbClr val="00B0F0"/>
              </a:solidFill>
              <a:latin typeface="Consolas" panose="020B060902020403020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40</a:t>
            </a:fld>
            <a:endParaRPr lang="zh-CN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4</a:t>
            </a:r>
            <a:r>
              <a:rPr lang="zh-CN" altLang="en-US"/>
              <a:t>.3  元素添加、修改与删除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400" dirty="0"/>
              <a:t>当以指定“键”为下标为字典元素赋值时，有两种含义：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dirty="0"/>
              <a:t>1）若该“键”</a:t>
            </a:r>
            <a:r>
              <a:rPr lang="zh-CN" altLang="en-US" sz="2400" dirty="0">
                <a:solidFill>
                  <a:srgbClr val="FF0000"/>
                </a:solidFill>
              </a:rPr>
              <a:t>存在</a:t>
            </a:r>
            <a:r>
              <a:rPr lang="zh-CN" altLang="en-US" sz="2400" dirty="0"/>
              <a:t>，则表示</a:t>
            </a:r>
            <a:r>
              <a:rPr lang="zh-CN" altLang="en-US" sz="2400" dirty="0">
                <a:solidFill>
                  <a:srgbClr val="FF0000"/>
                </a:solidFill>
              </a:rPr>
              <a:t>修改</a:t>
            </a:r>
            <a:r>
              <a:rPr lang="zh-CN" altLang="en-US" sz="2400" dirty="0"/>
              <a:t>该“键”对应的值；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400" dirty="0"/>
              <a:t>2）若</a:t>
            </a:r>
            <a:r>
              <a:rPr lang="zh-CN" altLang="en-US" sz="2400" dirty="0">
                <a:solidFill>
                  <a:srgbClr val="FF0000"/>
                </a:solidFill>
              </a:rPr>
              <a:t>不存在</a:t>
            </a:r>
            <a:r>
              <a:rPr lang="zh-CN" altLang="en-US" sz="2400" dirty="0"/>
              <a:t>，则表示添加一个新的“键:值”对，也就是</a:t>
            </a:r>
            <a:r>
              <a:rPr lang="zh-CN" altLang="en-US" sz="2400" dirty="0">
                <a:solidFill>
                  <a:srgbClr val="FF0000"/>
                </a:solidFill>
              </a:rPr>
              <a:t>添加</a:t>
            </a:r>
            <a:r>
              <a:rPr lang="zh-CN" altLang="en-US" sz="2400" dirty="0"/>
              <a:t>一个新元素。</a:t>
            </a:r>
          </a:p>
          <a:p>
            <a:pPr marL="0" indent="0"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 = {'age': 35, 'name': 'Dong', 'sex': 'male'}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aDict['age'] = 39                  #修改元素值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{'age': 39, 'name': 'Dong', 'sex': 'male'}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aDict['address'] = 'SDIBT'         #添加新元素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{'age': 39, 'address': 'SDIBT', 'name': 'Dong', 'sex': 'male'}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41</a:t>
            </a:fld>
            <a:endParaRPr lang="zh-CN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.3  元素添加、修改与删除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1057255" cy="4639945"/>
          </a:xfrm>
        </p:spPr>
        <p:txBody>
          <a:bodyPr/>
          <a:lstStyle/>
          <a:p>
            <a:pPr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/>
              <a:t>使用字典对象的update()方法可以将另一个字典的“键:值”一次性全部添加到当前字典对象，如果两个字典中存在相同的“键”，则以另一个字典中的“值”为准对当前字典进行更新。</a:t>
            </a:r>
          </a:p>
          <a:p>
            <a:pPr marL="0" indent="0"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 = {'age': 37, 'score': [98, 97], 'name': 'Dong', 'sex': 'male'}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aDict.update({'a':97, 'age':39})  #修改’age’键的值，同时添加新元素’a’:97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{'score': [98, 97], 'sex': 'male', 'a': 97, 'age': 39, 'name': 'Dong'}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42</a:t>
            </a:fld>
            <a:endParaRPr lang="zh-CN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.3  元素添加、修改与删除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如果需要删除字典中指定的元素，可以使用del命令。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del aDict['age']               #删除字典元素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{'score': [98, 97], 'sex': 'male', 'a': 97, 'name': 'Dong'}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solidFill>
                <a:srgbClr val="00B0F0"/>
              </a:solidFill>
              <a:latin typeface="Consolas" panose="020B0609020204030204" charset="0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也可以使用字典对象的pop()和popitem()方法弹出并删除指定的元素，例如：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 = {'age': 37, 'score': [98, 97], 'name': 'Dong', 'sex': 'male'}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aDict.popitem()                #弹出一个元素，对空字典会抛出异常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('age', 37)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aDict.pop('sex')               #弹出指定键对应的元素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'male'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aDict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{'score': [98, 97], 'name': 'Dong</a:t>
            </a:r>
            <a:r>
              <a:rPr lang="zh-CN" altLang="en-US" sz="2000" dirty="0" smtClean="0">
                <a:solidFill>
                  <a:srgbClr val="00B0F0"/>
                </a:solidFill>
                <a:latin typeface="Consolas" panose="020B0609020204030204" charset="0"/>
              </a:rPr>
              <a:t>'}</a:t>
            </a:r>
            <a:endParaRPr lang="en-US" altLang="zh-CN" sz="2000" dirty="0" smtClean="0">
              <a:solidFill>
                <a:srgbClr val="00B0F0"/>
              </a:solidFill>
              <a:latin typeface="Consolas" panose="020B060902020403020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43</a:t>
            </a:fld>
            <a:endParaRPr lang="zh-CN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5</a:t>
            </a:r>
            <a:r>
              <a:rPr lang="zh-CN" altLang="en-US"/>
              <a:t>  集合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50000"/>
              </a:lnSpc>
            </a:pPr>
            <a:r>
              <a:rPr lang="zh-CN" altLang="en-US" sz="2400" dirty="0"/>
              <a:t>集合（set）属于Python</a:t>
            </a:r>
            <a:r>
              <a:rPr lang="zh-CN" altLang="en-US" sz="2400" dirty="0">
                <a:solidFill>
                  <a:srgbClr val="FF0000"/>
                </a:solidFill>
              </a:rPr>
              <a:t>无序可变序列</a:t>
            </a:r>
            <a:r>
              <a:rPr lang="zh-CN" altLang="en-US" sz="2400" dirty="0"/>
              <a:t>，使用一对</a:t>
            </a:r>
            <a:r>
              <a:rPr lang="zh-CN" altLang="en-US" sz="2400" dirty="0">
                <a:solidFill>
                  <a:srgbClr val="FF0000"/>
                </a:solidFill>
              </a:rPr>
              <a:t>大括号</a:t>
            </a:r>
            <a:r>
              <a:rPr lang="zh-CN" altLang="en-US" sz="2400" dirty="0"/>
              <a:t>作为定界符，元素之间使用</a:t>
            </a:r>
            <a:r>
              <a:rPr lang="zh-CN" altLang="en-US" sz="2400" dirty="0">
                <a:solidFill>
                  <a:srgbClr val="FF0000"/>
                </a:solidFill>
              </a:rPr>
              <a:t>逗号</a:t>
            </a:r>
            <a:r>
              <a:rPr lang="zh-CN" altLang="en-US" sz="2400" dirty="0"/>
              <a:t>分隔，同一个集合内的每个元素都是唯一的，</a:t>
            </a:r>
            <a:r>
              <a:rPr lang="zh-CN" altLang="en-US" sz="2400" dirty="0">
                <a:solidFill>
                  <a:srgbClr val="FF0000"/>
                </a:solidFill>
              </a:rPr>
              <a:t>元素之间不允许重复</a:t>
            </a:r>
            <a:r>
              <a:rPr lang="zh-CN" altLang="en-US" sz="2400" dirty="0"/>
              <a:t>。</a:t>
            </a:r>
          </a:p>
          <a:p>
            <a:pPr fontAlgn="auto">
              <a:lnSpc>
                <a:spcPct val="150000"/>
              </a:lnSpc>
            </a:pPr>
            <a:r>
              <a:rPr lang="zh-CN" altLang="en-US" sz="2400" dirty="0"/>
              <a:t>集合中只能包含数字、字符串、元组等</a:t>
            </a:r>
            <a:r>
              <a:rPr lang="zh-CN" altLang="en-US" sz="2400" dirty="0">
                <a:solidFill>
                  <a:srgbClr val="FF0000"/>
                </a:solidFill>
              </a:rPr>
              <a:t>不可变类型</a:t>
            </a:r>
            <a:r>
              <a:rPr lang="zh-CN" altLang="en-US" sz="2400" dirty="0"/>
              <a:t>（或者说可哈希）的数据，而不能包含列表、字典、集合等可变类型的数据。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44</a:t>
            </a:fld>
            <a:endParaRPr lang="zh-CN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5</a:t>
            </a:r>
            <a:r>
              <a:rPr lang="zh-CN" altLang="en-US"/>
              <a:t>.1  集合对象的创建与删除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4944745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/>
              <a:t>直接将集合赋值给变量即可创建一个集合对象。</a:t>
            </a:r>
          </a:p>
          <a:p>
            <a:pPr marL="0" indent="0" fontAlgn="auto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a = {3, 5}                         #创建集合对象</a:t>
            </a:r>
          </a:p>
          <a:p>
            <a:pPr marL="0" indent="0" fontAlgn="auto">
              <a:lnSpc>
                <a:spcPct val="100000"/>
              </a:lnSpc>
              <a:spcBef>
                <a:spcPts val="600"/>
              </a:spcBef>
              <a:buNone/>
            </a:pPr>
            <a:endParaRPr lang="zh-CN" altLang="en-US" sz="2000">
              <a:latin typeface="Consolas" panose="020B060902020403020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/>
              <a:t>使用函数set()函数将列表、元组、字符串、range对象等其他可迭代对象转换为集合，如果原来的数据中存在重复元素，则在转换为集合的时候只保留一个；如果原序列或迭代对象中有不可哈希的值无法转换成为集合，抛出异常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a_set = set(range(8, 14))                     #把range对象转换为集合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a_set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{8, 9, 10, 11, 12, 13}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b_set = set([0, 1, 2, 3, 0, 1, 2, 3, 7, 8])   #转换时自动去掉重复元素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b_set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{0, 1, 2, 3, 7, 8}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>
                <a:latin typeface="Consolas" panose="020B0609020204030204" charset="0"/>
              </a:rPr>
              <a:t>&gt;&gt;&gt; x = set()                                     #空集合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45</a:t>
            </a:fld>
            <a:endParaRPr lang="zh-CN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5</a:t>
            </a:r>
            <a:r>
              <a:rPr lang="zh-CN" altLang="en-US"/>
              <a:t>.2  集合操作与运算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400" dirty="0"/>
              <a:t>（1）集合元素增加与删除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add()方法可以增加新元素，如果该元素已存在则忽略该操作，不会抛出异常；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update()方法用于合并另外一个集合中的元素到当前集合中，并自动去除重复元素。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 = {1, 2, 3}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s.add(3)                          #添加元素，重复元素自动忽略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{1, 2, 3}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s.update({3,4})                   #更新当前字典，自动忽略重复的元素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{1, 2, 3, 4}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46</a:t>
            </a:fld>
            <a:endParaRPr lang="zh-CN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5</a:t>
            </a:r>
            <a:r>
              <a:rPr lang="zh-CN" altLang="en-US">
                <a:sym typeface="+mn-ea"/>
              </a:rPr>
              <a:t>.2  集合操作与运算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pop()方法用于</a:t>
            </a:r>
            <a:r>
              <a:rPr lang="zh-CN" altLang="en-US" sz="2400" dirty="0">
                <a:solidFill>
                  <a:srgbClr val="FF0000"/>
                </a:solidFill>
              </a:rPr>
              <a:t>随机</a:t>
            </a:r>
            <a:r>
              <a:rPr lang="zh-CN" altLang="en-US" sz="2400" dirty="0"/>
              <a:t>删除并返回集合中的一个元素，如果集合为空则</a:t>
            </a:r>
            <a:r>
              <a:rPr lang="zh-CN" altLang="en-US" sz="2400" dirty="0">
                <a:solidFill>
                  <a:srgbClr val="FF0000"/>
                </a:solidFill>
              </a:rPr>
              <a:t>抛出</a:t>
            </a:r>
            <a:r>
              <a:rPr lang="zh-CN" altLang="en-US" sz="2400" dirty="0"/>
              <a:t>异常；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remove()方法用于删除集合中的元素，如果指定元素不存在则</a:t>
            </a:r>
            <a:r>
              <a:rPr lang="zh-CN" altLang="en-US" sz="2400" dirty="0">
                <a:solidFill>
                  <a:srgbClr val="FF0000"/>
                </a:solidFill>
              </a:rPr>
              <a:t>抛出</a:t>
            </a:r>
            <a:r>
              <a:rPr lang="zh-CN" altLang="en-US" sz="2400" dirty="0"/>
              <a:t>异常；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discard()用于从集合中删除一个特定元素，如果元素不在集合中则</a:t>
            </a:r>
            <a:r>
              <a:rPr lang="zh-CN" altLang="en-US" sz="2400" dirty="0">
                <a:solidFill>
                  <a:srgbClr val="FF0000"/>
                </a:solidFill>
              </a:rPr>
              <a:t>忽略</a:t>
            </a:r>
            <a:r>
              <a:rPr lang="zh-CN" altLang="en-US" sz="2400" dirty="0"/>
              <a:t>该操作；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CN" altLang="en-US" sz="2400" dirty="0"/>
              <a:t>clear()方法清空集合删除所有元素。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s.discard(5)                     #删除元素，不存在则忽略该操作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{1, 2, 3, 4}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s.remove(5)                      #删除元素，不存在就抛出异常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FF0000"/>
                </a:solidFill>
                <a:latin typeface="Consolas" panose="020B0609020204030204" charset="0"/>
              </a:rPr>
              <a:t>KeyError: 5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s.pop()                          #删除并返回一个元素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1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47</a:t>
            </a:fld>
            <a:endParaRPr lang="zh-CN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3.</a:t>
            </a:r>
            <a:r>
              <a:rPr lang="en-US" altLang="zh-CN" dirty="0"/>
              <a:t>6</a:t>
            </a:r>
            <a:r>
              <a:rPr lang="zh-CN" altLang="en-US" dirty="0"/>
              <a:t>  序列解包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400" dirty="0"/>
              <a:t>可以使用序列解包功能</a:t>
            </a:r>
            <a:r>
              <a:rPr lang="zh-CN" altLang="en-US" sz="2400" dirty="0">
                <a:solidFill>
                  <a:srgbClr val="FF0000"/>
                </a:solidFill>
              </a:rPr>
              <a:t>对多个变量同时进行赋值</a:t>
            </a:r>
            <a:r>
              <a:rPr lang="zh-CN" altLang="en-US" sz="2400" dirty="0"/>
              <a:t>。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</a:t>
            </a:r>
            <a:r>
              <a:rPr lang="zh-CN" altLang="en-US" sz="2000" dirty="0" smtClean="0">
                <a:latin typeface="Consolas" panose="020B0609020204030204" charset="0"/>
              </a:rPr>
              <a:t>x, y, z = 1, 2, 3                   </a:t>
            </a:r>
            <a:r>
              <a:rPr lang="zh-CN" altLang="en-US" sz="2000" dirty="0">
                <a:latin typeface="Consolas" panose="020B0609020204030204" charset="0"/>
              </a:rPr>
              <a:t>#多个变量同时赋值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v_tuple = (False, 3.5, 'exp')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(x, y, z) = v_tuple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x, y, z = v_tuple</a:t>
            </a:r>
          </a:p>
          <a:p>
            <a:pPr marL="0" indent="0">
              <a:buNone/>
            </a:pPr>
            <a:r>
              <a:rPr lang="en-US" altLang="zh-CN" sz="2000" dirty="0">
                <a:latin typeface="Consolas" panose="020B0609020204030204" charset="0"/>
              </a:rPr>
              <a:t>&gt;&gt;&gt; x, y = y, x                         #</a:t>
            </a:r>
            <a:r>
              <a:rPr lang="zh-CN" altLang="en-US" sz="2000" dirty="0">
                <a:latin typeface="Consolas" panose="020B0609020204030204" charset="0"/>
              </a:rPr>
              <a:t>交换两个变量的值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</a:t>
            </a:r>
            <a:r>
              <a:rPr lang="zh-CN" altLang="en-US" sz="2000" dirty="0" smtClean="0">
                <a:latin typeface="Consolas" panose="020B0609020204030204" charset="0"/>
              </a:rPr>
              <a:t>x, y, z = range(3)                  #</a:t>
            </a:r>
            <a:r>
              <a:rPr lang="zh-CN" altLang="en-US" sz="2000" dirty="0">
                <a:latin typeface="Consolas" panose="020B0609020204030204" charset="0"/>
              </a:rPr>
              <a:t>可以对range对象进行序列解包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x, y, z = iter([1, </a:t>
            </a:r>
            <a:r>
              <a:rPr lang="zh-CN" altLang="en-US" sz="2000" dirty="0" smtClean="0">
                <a:latin typeface="Consolas" panose="020B0609020204030204" charset="0"/>
              </a:rPr>
              <a:t>2, </a:t>
            </a:r>
            <a:r>
              <a:rPr lang="zh-CN" altLang="en-US" sz="2000" dirty="0">
                <a:latin typeface="Consolas" panose="020B0609020204030204" charset="0"/>
              </a:rPr>
              <a:t>3])           #使用迭代器对象进行序列解包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x, y, z = map(str, range(3))        #使用可迭代的map对象进行序列解包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48</a:t>
            </a:fld>
            <a:endParaRPr lang="zh-CN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  序列解包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a = [1, 2, 3]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b, c, d = a                        #列表也支持序列解包的用法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x, y, z = sorted([1, 3, 2])        #sorted()函数返回排序后的列表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s = {'a':1, 'b':2, 'c':3}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b</a:t>
            </a:r>
            <a:r>
              <a:rPr lang="zh-CN" altLang="en-US" sz="2000" dirty="0" smtClean="0">
                <a:latin typeface="Consolas" panose="020B0609020204030204" charset="0"/>
              </a:rPr>
              <a:t>, </a:t>
            </a:r>
            <a:r>
              <a:rPr lang="zh-CN" altLang="en-US" sz="2000" dirty="0">
                <a:latin typeface="Consolas" panose="020B0609020204030204" charset="0"/>
              </a:rPr>
              <a:t>c, d = s.items</a:t>
            </a:r>
            <a:r>
              <a:rPr lang="zh-CN" altLang="en-US" sz="2000" dirty="0" smtClean="0">
                <a:latin typeface="Consolas" panose="020B0609020204030204" charset="0"/>
              </a:rPr>
              <a:t>()</a:t>
            </a:r>
            <a:endParaRPr lang="zh-CN" altLang="en-US" sz="2000" dirty="0"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latin typeface="Consolas" panose="020B0609020204030204" charset="0"/>
              </a:rPr>
              <a:t>&gt;&gt;&gt; </a:t>
            </a:r>
            <a:r>
              <a:rPr lang="en-US" altLang="zh-CN" sz="2000" dirty="0">
                <a:latin typeface="Consolas" panose="020B0609020204030204" charset="0"/>
              </a:rPr>
              <a:t>d</a:t>
            </a:r>
            <a:endParaRPr lang="zh-CN" altLang="en-US" sz="2000" dirty="0"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('c', 3)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b, c, d = s                        </a:t>
            </a:r>
            <a:r>
              <a:rPr lang="zh-CN" altLang="en-US" sz="2000" dirty="0" smtClean="0">
                <a:latin typeface="Consolas" panose="020B0609020204030204" charset="0"/>
              </a:rPr>
              <a:t>#</a:t>
            </a:r>
            <a:r>
              <a:rPr lang="zh-CN" altLang="en-US" sz="2000" dirty="0" smtClean="0">
                <a:solidFill>
                  <a:srgbClr val="FF0000"/>
                </a:solidFill>
                <a:latin typeface="Consolas" panose="020B0609020204030204" charset="0"/>
              </a:rPr>
              <a:t>相当于</a:t>
            </a:r>
            <a:r>
              <a:rPr lang="en-US" altLang="zh-CN" sz="2000" dirty="0" err="1" smtClean="0">
                <a:solidFill>
                  <a:srgbClr val="FF0000"/>
                </a:solidFill>
                <a:latin typeface="Consolas" panose="020B0609020204030204" charset="0"/>
              </a:rPr>
              <a:t>s.keys</a:t>
            </a: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charset="0"/>
              </a:rPr>
              <a:t>()</a:t>
            </a:r>
            <a:endParaRPr lang="zh-CN" altLang="en-US" sz="2000" dirty="0">
              <a:solidFill>
                <a:srgbClr val="FF0000"/>
              </a:solidFill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b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'</a:t>
            </a:r>
            <a:r>
              <a:rPr lang="en-US" altLang="zh-CN" sz="2000" dirty="0" smtClean="0">
                <a:solidFill>
                  <a:srgbClr val="00B0F0"/>
                </a:solidFill>
                <a:latin typeface="Consolas" panose="020B0609020204030204" charset="0"/>
              </a:rPr>
              <a:t>a</a:t>
            </a:r>
            <a:r>
              <a:rPr lang="zh-CN" altLang="en-US" sz="2000" dirty="0" smtClean="0">
                <a:solidFill>
                  <a:srgbClr val="00B0F0"/>
                </a:solidFill>
                <a:latin typeface="Consolas" panose="020B0609020204030204" charset="0"/>
              </a:rPr>
              <a:t>'</a:t>
            </a:r>
            <a:endParaRPr lang="zh-CN" altLang="en-US" sz="2000" dirty="0">
              <a:solidFill>
                <a:srgbClr val="00B0F0"/>
              </a:solidFill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b, c, d = s.values()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print(b, c, d)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1 </a:t>
            </a:r>
            <a:r>
              <a:rPr lang="en-US" altLang="zh-CN" sz="2000" dirty="0" smtClean="0">
                <a:solidFill>
                  <a:srgbClr val="00B0F0"/>
                </a:solidFill>
                <a:latin typeface="Consolas" panose="020B0609020204030204" charset="0"/>
              </a:rPr>
              <a:t>2</a:t>
            </a:r>
            <a:r>
              <a:rPr lang="zh-CN" altLang="en-US" sz="2000" dirty="0" smtClean="0">
                <a:solidFill>
                  <a:srgbClr val="00B0F0"/>
                </a:solidFill>
                <a:latin typeface="Consolas" panose="020B0609020204030204" charset="0"/>
              </a:rPr>
              <a:t> </a:t>
            </a:r>
            <a:r>
              <a:rPr lang="en-US" altLang="zh-CN" sz="2000" dirty="0" smtClean="0">
                <a:solidFill>
                  <a:srgbClr val="00B0F0"/>
                </a:solidFill>
                <a:latin typeface="Consolas" panose="020B0609020204030204" charset="0"/>
              </a:rPr>
              <a:t>3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latin typeface="Consolas" panose="020B0609020204030204" charset="0"/>
              </a:rPr>
              <a:t>&gt;&gt;&gt; </a:t>
            </a:r>
            <a:r>
              <a:rPr lang="zh-CN" altLang="en-US" sz="2000" dirty="0">
                <a:latin typeface="Consolas" panose="020B0609020204030204" charset="0"/>
              </a:rPr>
              <a:t>a, b, c = 'ABC'                    #字符串也支持序列解包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print(a, b, c)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A B C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49</a:t>
            </a:fld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2</a:t>
            </a:r>
            <a:r>
              <a:rPr lang="zh-CN" altLang="en-US"/>
              <a:t>.1  列表创建与删除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21435"/>
            <a:ext cx="10515600" cy="5138420"/>
          </a:xfrm>
        </p:spPr>
        <p:txBody>
          <a:bodyPr>
            <a:normAutofit/>
          </a:bodyPr>
          <a:lstStyle/>
          <a:p>
            <a:pPr indent="-208280" fontAlgn="auto">
              <a:lnSpc>
                <a:spcPct val="100000"/>
              </a:lnSpc>
              <a:spcBef>
                <a:spcPts val="0"/>
              </a:spcBef>
            </a:pPr>
            <a:r>
              <a:rPr lang="zh-CN" altLang="en-US" sz="2400" dirty="0"/>
              <a:t>也可以使用</a:t>
            </a:r>
            <a:r>
              <a:rPr lang="zh-CN" altLang="en-US" sz="2400" dirty="0">
                <a:solidFill>
                  <a:srgbClr val="FF0000"/>
                </a:solidFill>
              </a:rPr>
              <a:t>list()</a:t>
            </a:r>
            <a:r>
              <a:rPr lang="zh-CN" altLang="en-US" sz="2400" dirty="0"/>
              <a:t>函数把元组、range对象、字符串、字典、集合或其他可迭代对象转换为列表。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list((3,5,7,9,11))                #将元组转换为列表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[3, 5, 7, 9, 11]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list(range(1, 10, 2))             #将range对象转换为列表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[1, 3, 5, 7, 9]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list('hello world')               #将字符串转换为列表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['h', 'e', 'l', 'l', 'o', ' ', 'w', 'o', 'r', 'l', 'd']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list({3,7,5})                     #将集合转换为列表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[3, 5, 7]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list({'a':3, 'b':9, 'c':78})      #将字典的“键”转换为列表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['a', 'c', 'b']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list({'a':3, 'b':9, 'c':78}.items())#将字典的“键:值”对转换为列表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[('b', 9), ('c', 78), ('a', 3)]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list()                          #创建空列表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  序列解包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400" dirty="0"/>
              <a:t>使用序列解包可以很方便地同时遍历多个序列。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keys = ['a', 'b', 'c', 'd']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values = [1, 2, 3, 4]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for k, v in zip(keys, values):</a:t>
            </a:r>
          </a:p>
          <a:p>
            <a:pPr marL="0" indent="0">
              <a:buNone/>
            </a:pPr>
            <a:r>
              <a:rPr lang="zh-CN" altLang="en-US" sz="2000" dirty="0">
                <a:latin typeface="Consolas" panose="020B0609020204030204" charset="0"/>
              </a:rPr>
              <a:t>    print(k, v)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a 1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b 2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c 3</a:t>
            </a:r>
          </a:p>
          <a:p>
            <a:pPr marL="0" indent="0"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d 4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50</a:t>
            </a:fld>
            <a:endParaRPr lang="zh-CN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  序列解包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400"/>
              <a:t>对内置函数enumerate()返回的迭代对象进行遍历：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x = ['a', 'b', 'c']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for i, v in enumerate(x):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    print('The value on position {0} is {1}'.format(i,v))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The value on position 0 is a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The value on position 1 is b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The value on position 2 is c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51</a:t>
            </a:fld>
            <a:endParaRPr lang="zh-CN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3.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  序列解包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400"/>
              <a:t>使用序列解包遍历字典元素：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s = {'a':1, 'b':2, 'c':3}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for k, v in s.items():        #字典中每个元素包含“键”和“值”两部分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    print(k, v)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a 1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c 3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00B0F0"/>
                </a:solidFill>
                <a:latin typeface="Consolas" panose="020B0609020204030204" charset="0"/>
              </a:rPr>
              <a:t>b 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52</a:t>
            </a:fld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2</a:t>
            </a:r>
            <a:r>
              <a:rPr lang="zh-CN" altLang="en-US"/>
              <a:t>.1  列表创建与删除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/>
              <a:t>当一个列表不再使用时，可以使用del命令将其删除。</a:t>
            </a:r>
          </a:p>
          <a:p>
            <a:pPr marL="0" indent="0">
              <a:buNone/>
            </a:pPr>
            <a:endParaRPr lang="zh-CN" altLang="en-US" sz="2000">
              <a:latin typeface="Consolas" panose="020B0609020204030204" charset="0"/>
            </a:endParaRP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x = [1, 2, 3]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del x                      #删除列表对象</a:t>
            </a:r>
          </a:p>
          <a:p>
            <a:pPr marL="0" indent="0">
              <a:buNone/>
            </a:pPr>
            <a:r>
              <a:rPr lang="zh-CN" altLang="en-US" sz="2000">
                <a:latin typeface="Consolas" panose="020B0609020204030204" charset="0"/>
              </a:rPr>
              <a:t>&gt;&gt;&gt; x                          #对象删除后无法再访问，抛出异常</a:t>
            </a:r>
          </a:p>
          <a:p>
            <a:pPr marL="0" indent="0">
              <a:buNone/>
            </a:pPr>
            <a:r>
              <a:rPr lang="zh-CN" altLang="en-US" sz="2000">
                <a:solidFill>
                  <a:srgbClr val="FF0000"/>
                </a:solidFill>
                <a:latin typeface="Consolas" panose="020B0609020204030204" charset="0"/>
              </a:rPr>
              <a:t>NameError: name 'x' is not defined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2</a:t>
            </a:r>
            <a:r>
              <a:rPr lang="zh-CN" altLang="en-US"/>
              <a:t>.2  列表元素访问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228600" fontAlgn="auto">
              <a:lnSpc>
                <a:spcPct val="100000"/>
              </a:lnSpc>
              <a:spcBef>
                <a:spcPts val="0"/>
              </a:spcBef>
            </a:pPr>
            <a:r>
              <a:rPr lang="zh-CN" altLang="en-US" sz="2400" dirty="0"/>
              <a:t>创建列表之后，可以使用</a:t>
            </a:r>
            <a:r>
              <a:rPr lang="zh-CN" altLang="en-US" sz="2400" dirty="0">
                <a:solidFill>
                  <a:srgbClr val="FF0000"/>
                </a:solidFill>
              </a:rPr>
              <a:t>整数</a:t>
            </a:r>
            <a:r>
              <a:rPr lang="zh-CN" altLang="en-US" sz="2400" dirty="0"/>
              <a:t>作为下标来访问其中的元素，其中</a:t>
            </a:r>
            <a:r>
              <a:rPr lang="zh-CN" altLang="en-US" sz="2400" dirty="0">
                <a:solidFill>
                  <a:srgbClr val="FF0000"/>
                </a:solidFill>
              </a:rPr>
              <a:t>0表示第1个元素</a:t>
            </a:r>
            <a:r>
              <a:rPr lang="zh-CN" altLang="en-US" sz="2400" dirty="0"/>
              <a:t>，1表示第2个元素，2表示第3个元素，以此类推；列表还支持使用负整数作为下标，其中</a:t>
            </a:r>
            <a:r>
              <a:rPr lang="zh-CN" altLang="en-US" sz="2400" dirty="0">
                <a:solidFill>
                  <a:srgbClr val="FF0000"/>
                </a:solidFill>
              </a:rPr>
              <a:t>-1表示最后1个元素</a:t>
            </a:r>
            <a:r>
              <a:rPr lang="zh-CN" altLang="en-US" sz="2400" dirty="0"/>
              <a:t>，-2表示倒数第2个元素，-3表示倒数第3个元素，以此类推。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list</a:t>
            </a:r>
            <a:r>
              <a:rPr lang="zh-CN" altLang="en-US" sz="2000" dirty="0" smtClean="0">
                <a:latin typeface="Consolas" panose="020B0609020204030204" charset="0"/>
              </a:rPr>
              <a:t>(‘Python’)             </a:t>
            </a:r>
            <a:r>
              <a:rPr lang="zh-CN" altLang="en-US" sz="2000" dirty="0">
                <a:latin typeface="Consolas" panose="020B0609020204030204" charset="0"/>
              </a:rPr>
              <a:t>#</a:t>
            </a:r>
            <a:r>
              <a:rPr lang="zh-CN" altLang="en-US" sz="2000" dirty="0" smtClean="0">
                <a:latin typeface="Consolas" panose="020B0609020204030204" charset="0"/>
              </a:rPr>
              <a:t>创建列表对象</a:t>
            </a:r>
            <a:endParaRPr lang="zh-CN" altLang="en-US" sz="2000" dirty="0"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['P', 'y', 't', 'h', 'o', 'n']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x[0]                           #下标为0的元素，第一个元素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'P'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x[-1]                          #下标为-1的元素，最后一个元素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'n'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7</a:t>
            </a:fld>
            <a:endParaRPr lang="zh-CN" altLang="en-US" dirty="0"/>
          </a:p>
        </p:txBody>
      </p:sp>
      <p:pic>
        <p:nvPicPr>
          <p:cNvPr id="5" name="图片 -2147482620"/>
          <p:cNvPicPr>
            <a:picLocks noChangeAspect="1"/>
          </p:cNvPicPr>
          <p:nvPr/>
        </p:nvPicPr>
        <p:blipFill>
          <a:blip r:embed="rId2">
            <a:lum/>
          </a:blip>
          <a:stretch>
            <a:fillRect/>
          </a:stretch>
        </p:blipFill>
        <p:spPr>
          <a:xfrm>
            <a:off x="2917190" y="4922520"/>
            <a:ext cx="4791075" cy="134683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3.</a:t>
            </a:r>
            <a:r>
              <a:rPr lang="en-US" altLang="zh-CN"/>
              <a:t>2</a:t>
            </a:r>
            <a:r>
              <a:rPr lang="zh-CN" altLang="en-US"/>
              <a:t>.3  列表常用方法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8</a:t>
            </a:fld>
            <a:endParaRPr lang="zh-CN" altLang="en-US"/>
          </a:p>
        </p:txBody>
      </p:sp>
      <p:graphicFrame>
        <p:nvGraphicFramePr>
          <p:cNvPr id="3" name="表格 -1"/>
          <p:cNvGraphicFramePr/>
          <p:nvPr>
            <p:extLst>
              <p:ext uri="{D42A27DB-BD31-4B8C-83A1-F6EECF244321}">
                <p14:modId xmlns:p14="http://schemas.microsoft.com/office/powerpoint/2010/main" val="2833451746"/>
              </p:ext>
            </p:extLst>
          </p:nvPr>
        </p:nvGraphicFramePr>
        <p:xfrm>
          <a:off x="894080" y="1265868"/>
          <a:ext cx="9445625" cy="4831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980"/>
                <a:gridCol w="7446645"/>
              </a:tblGrid>
              <a:tr h="2247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8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方法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说明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append(x)</a:t>
                      </a:r>
                      <a:endParaRPr lang="en-US" altLang="zh-CN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将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追加至列表尾部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extend(L)</a:t>
                      </a:r>
                      <a:endParaRPr lang="en-US" altLang="zh-CN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将列表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中所有元素追加至列表尾部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4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insert(i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ndex</a:t>
                      </a: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, x)</a:t>
                      </a:r>
                      <a:endParaRPr lang="en-US" altLang="zh-CN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在列表</a:t>
                      </a:r>
                      <a:r>
                        <a:rPr lang="en-US" altLang="zh-CN" sz="1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index</a:t>
                      </a:r>
                      <a:r>
                        <a:rPr lang="zh-CN" altLang="en-US" sz="1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位置处插入</a:t>
                      </a:r>
                      <a:r>
                        <a:rPr lang="en-US" altLang="zh-CN" sz="1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，该位置后面的所有元素后移并且在列表中的索引加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，如果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index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为正数且大于列表长度则在列表尾部追加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，如果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index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为负数且小于列表长度的相反数则在列表头部插入元素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endParaRPr lang="zh-CN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remove(x)</a:t>
                      </a:r>
                      <a:endParaRPr lang="en-US" altLang="zh-CN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在列表中</a:t>
                      </a:r>
                      <a:r>
                        <a:rPr lang="zh-CN" altLang="en-US" sz="1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删除第一个值为</a:t>
                      </a:r>
                      <a:r>
                        <a:rPr lang="en-US" altLang="zh-CN" sz="1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lang="zh-CN" altLang="en-US" sz="18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的元素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，该元素之后所有元素前移并且索引减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，如果列表中不存在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则抛出异常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4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 dirty="0">
                          <a:latin typeface="Calibri" panose="020F0502020204030204" charset="0"/>
                          <a:cs typeface="Calibri" panose="020F0502020204030204" charset="0"/>
                        </a:rPr>
                        <a:t>pop([i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ndex</a:t>
                      </a:r>
                      <a:r>
                        <a:rPr lang="en-US" altLang="zh-CN" sz="1800" b="0" dirty="0">
                          <a:latin typeface="Calibri" panose="020F0502020204030204" charset="0"/>
                          <a:cs typeface="Calibri" panose="020F0502020204030204" charset="0"/>
                        </a:rPr>
                        <a:t>])</a:t>
                      </a:r>
                      <a:endParaRPr lang="en-US" altLang="zh-CN" sz="1800" b="0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删除并返回列表中下标为</a:t>
                      </a:r>
                      <a:r>
                        <a:rPr lang="en-US" altLang="zh-CN" sz="1800" b="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index</a:t>
                      </a:r>
                      <a:r>
                        <a:rPr lang="zh-CN" altLang="en-US" sz="1800" b="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的元素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，如果不指定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index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则默认为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，弹出最后一个元素；如果弹出中间位置的元素则后面的元素索引减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；如果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index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不是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[-L, L]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区间上的整数则抛出异常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 dirty="0">
                          <a:latin typeface="Calibri" panose="020F0502020204030204" charset="0"/>
                          <a:cs typeface="Calibri" panose="020F0502020204030204" charset="0"/>
                        </a:rPr>
                        <a:t>clear()</a:t>
                      </a:r>
                      <a:endParaRPr lang="en-US" altLang="zh-CN" sz="1800" b="0" dirty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清空列表，删除列表中所有元素，保留列表对象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0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index(x)</a:t>
                      </a:r>
                      <a:endParaRPr lang="en-US" altLang="zh-CN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返回列表中第一个值为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的元素的索引，若不存在值为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的元素则抛出异常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count(x)</a:t>
                      </a:r>
                      <a:endParaRPr lang="en-US" altLang="zh-CN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返回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</a:t>
                      </a: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在列表中的出现次数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reverse()</a:t>
                      </a:r>
                      <a:endParaRPr lang="en-US" altLang="zh-CN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对列表所有元素进行原地逆序，首尾交换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2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sort(</a:t>
                      </a:r>
                      <a:r>
                        <a:rPr lang="en-US" altLang="zh-CN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key=None, reverse=False</a:t>
                      </a:r>
                      <a:r>
                        <a:rPr lang="en-US" altLang="zh-CN" sz="1800" b="0">
                          <a:latin typeface="Calibri" panose="020F0502020204030204" charset="0"/>
                          <a:cs typeface="Calibri" panose="020F0502020204030204" charset="0"/>
                        </a:rPr>
                        <a:t>)</a:t>
                      </a:r>
                      <a:endParaRPr lang="en-US" altLang="zh-CN" sz="1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对列表中的元素进行原地排序，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key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用来指定排序规则，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reverse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为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False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表示升序，</a:t>
                      </a:r>
                      <a:r>
                        <a:rPr lang="en-US" altLang="zh-CN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True</a:t>
                      </a:r>
                      <a:r>
                        <a:rPr lang="zh-CN" altLang="en-US" sz="18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表示降序</a:t>
                      </a:r>
                    </a:p>
                  </a:txBody>
                  <a:tcPr marL="36195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3.</a:t>
            </a:r>
            <a:r>
              <a:rPr lang="en-US" altLang="zh-CN" dirty="0">
                <a:sym typeface="+mn-ea"/>
              </a:rPr>
              <a:t>2</a:t>
            </a:r>
            <a:r>
              <a:rPr lang="zh-CN" altLang="en-US" dirty="0">
                <a:sym typeface="+mn-ea"/>
              </a:rPr>
              <a:t>.3  列表常用方法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400" dirty="0"/>
              <a:t>（1）append()、insert()、extend()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buFont typeface="Wingdings" panose="05000000000000000000" charset="0"/>
              <a:buChar char="ü"/>
            </a:pPr>
            <a:r>
              <a:rPr lang="zh-CN" altLang="en-US" sz="2400" dirty="0"/>
              <a:t>append()用于向列表</a:t>
            </a:r>
            <a:r>
              <a:rPr lang="zh-CN" altLang="en-US" sz="2400" dirty="0">
                <a:solidFill>
                  <a:srgbClr val="FF0000"/>
                </a:solidFill>
              </a:rPr>
              <a:t>尾部追加</a:t>
            </a:r>
            <a:r>
              <a:rPr lang="zh-CN" altLang="en-US" sz="2400" dirty="0"/>
              <a:t>一个元素，insert()用于向列表</a:t>
            </a:r>
            <a:r>
              <a:rPr lang="zh-CN" altLang="en-US" sz="2400" dirty="0">
                <a:solidFill>
                  <a:srgbClr val="FF0000"/>
                </a:solidFill>
              </a:rPr>
              <a:t>任意指定位置</a:t>
            </a:r>
            <a:r>
              <a:rPr lang="zh-CN" altLang="en-US" sz="2400" dirty="0"/>
              <a:t>插入一个元素，extend()用于将另一个列表中的所有元素追加至当前列表的尾部。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latin typeface="Consolas" panose="020B060902020403020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 = [1, 2, 3]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x.append(4)                     #在尾部追加元素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x.insert(0, 0)                  #在指定位置插入元素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x.extend([5, 6, 7])             #在尾部追加多个元素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latin typeface="Consolas" panose="020B0609020204030204" charset="0"/>
              </a:rPr>
              <a:t>&gt;&gt;&gt; x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2000" dirty="0">
                <a:solidFill>
                  <a:srgbClr val="00B0F0"/>
                </a:solidFill>
                <a:latin typeface="Consolas" panose="020B0609020204030204" charset="0"/>
              </a:rPr>
              <a:t>[0, 1, 2, 3, 4, 5, 6, 7]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sz="2000" dirty="0">
              <a:solidFill>
                <a:srgbClr val="00B0F0"/>
              </a:solidFill>
              <a:latin typeface="Consolas" panose="020B060902020403020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</TotalTime>
  <Words>7149</Words>
  <Application>Microsoft Office PowerPoint</Application>
  <PresentationFormat>自定义</PresentationFormat>
  <Paragraphs>613</Paragraphs>
  <Slides>52</Slides>
  <Notes>16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53" baseType="lpstr">
      <vt:lpstr>Office 主题</vt:lpstr>
      <vt:lpstr>第3章  Python序列结构</vt:lpstr>
      <vt:lpstr>3.1  Python序列概述</vt:lpstr>
      <vt:lpstr>3.2  列表</vt:lpstr>
      <vt:lpstr>3.2.1  列表创建与删除</vt:lpstr>
      <vt:lpstr>3.2.1  列表创建与删除</vt:lpstr>
      <vt:lpstr>3.2.1  列表创建与删除</vt:lpstr>
      <vt:lpstr>3.2.2  列表元素访问</vt:lpstr>
      <vt:lpstr>3.2.3  列表常用方法</vt:lpstr>
      <vt:lpstr>3.2.3  列表常用方法</vt:lpstr>
      <vt:lpstr>3.2.3  列表常用方法</vt:lpstr>
      <vt:lpstr>3.2.3  列表常用方法</vt:lpstr>
      <vt:lpstr>3.2.3  列表常用方法</vt:lpstr>
      <vt:lpstr>3.2.4  列表对象支持的运算符</vt:lpstr>
      <vt:lpstr>3.2.4  列表对象支持的运算符</vt:lpstr>
      <vt:lpstr>3.2.4  列表对象支持的运算符</vt:lpstr>
      <vt:lpstr>3.2.4  列表对象支持的运算符</vt:lpstr>
      <vt:lpstr>3.2.5  内置函数对列表的操作</vt:lpstr>
      <vt:lpstr>3.2.5  内置函数对列表的操作</vt:lpstr>
      <vt:lpstr>3.2.5  内置函数对列表的操作</vt:lpstr>
      <vt:lpstr>3.2.6  列表推导式语法与应用案例</vt:lpstr>
      <vt:lpstr>3.2.6  列表推导式语法与应用案例</vt:lpstr>
      <vt:lpstr>3.2.6  列表推导式语法与应用案例</vt:lpstr>
      <vt:lpstr>3.2.6  列表推导式语法与应用案例</vt:lpstr>
      <vt:lpstr>3.2.7  切片</vt:lpstr>
      <vt:lpstr>3.2.7  切片</vt:lpstr>
      <vt:lpstr>3.2.7  切片</vt:lpstr>
      <vt:lpstr>3.2.7  切片</vt:lpstr>
      <vt:lpstr>3.2.7  切片</vt:lpstr>
      <vt:lpstr>3.2.7  切片</vt:lpstr>
      <vt:lpstr>3.2.7  切片</vt:lpstr>
      <vt:lpstr>3.3  元组与生成器表达式</vt:lpstr>
      <vt:lpstr>3.3.1  元组创建与元素访问</vt:lpstr>
      <vt:lpstr>3.3.1  元组创建与元素访问</vt:lpstr>
      <vt:lpstr>3.3.2  元组与列表的异同点</vt:lpstr>
      <vt:lpstr>3.3.2  元组与列表的异同点</vt:lpstr>
      <vt:lpstr>3.3.2  元组与列表的异同点</vt:lpstr>
      <vt:lpstr>3.4  字典</vt:lpstr>
      <vt:lpstr>3.4.1  字典创建与删除</vt:lpstr>
      <vt:lpstr>3.4.2  字典元素的访问</vt:lpstr>
      <vt:lpstr>3.4.2  字典元素的访问</vt:lpstr>
      <vt:lpstr>3.4.3  元素添加、修改与删除</vt:lpstr>
      <vt:lpstr>3.4.3  元素添加、修改与删除</vt:lpstr>
      <vt:lpstr>3.4.3  元素添加、修改与删除</vt:lpstr>
      <vt:lpstr>3.5  集合</vt:lpstr>
      <vt:lpstr>3.5.1  集合对象的创建与删除</vt:lpstr>
      <vt:lpstr>3.5.2  集合操作与运算</vt:lpstr>
      <vt:lpstr>3.5.2  集合操作与运算</vt:lpstr>
      <vt:lpstr>3.6  序列解包</vt:lpstr>
      <vt:lpstr>3.6  序列解包</vt:lpstr>
      <vt:lpstr>3.6  序列解包</vt:lpstr>
      <vt:lpstr>3.6  序列解包</vt:lpstr>
      <vt:lpstr>3.6  序列解包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  Python序列结构</dc:title>
  <dc:creator>Dong</dc:creator>
  <cp:lastModifiedBy>徐博龙</cp:lastModifiedBy>
  <cp:revision>423</cp:revision>
  <dcterms:created xsi:type="dcterms:W3CDTF">2015-05-05T08:02:00Z</dcterms:created>
  <dcterms:modified xsi:type="dcterms:W3CDTF">2019-08-26T04:53:34Z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